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handoutMasterIdLst>
    <p:handoutMasterId r:id="rId45"/>
  </p:handoutMasterIdLst>
  <p:sldIdLst>
    <p:sldId id="256" r:id="rId2"/>
    <p:sldId id="257" r:id="rId3"/>
    <p:sldId id="297" r:id="rId4"/>
    <p:sldId id="298" r:id="rId5"/>
    <p:sldId id="259" r:id="rId6"/>
    <p:sldId id="291" r:id="rId7"/>
    <p:sldId id="260" r:id="rId8"/>
    <p:sldId id="261" r:id="rId9"/>
    <p:sldId id="299" r:id="rId10"/>
    <p:sldId id="302" r:id="rId11"/>
    <p:sldId id="303" r:id="rId12"/>
    <p:sldId id="304" r:id="rId13"/>
    <p:sldId id="300" r:id="rId14"/>
    <p:sldId id="264" r:id="rId15"/>
    <p:sldId id="301" r:id="rId16"/>
    <p:sldId id="265" r:id="rId17"/>
    <p:sldId id="266" r:id="rId18"/>
    <p:sldId id="267" r:id="rId19"/>
    <p:sldId id="305" r:id="rId20"/>
    <p:sldId id="306" r:id="rId21"/>
    <p:sldId id="307" r:id="rId22"/>
    <p:sldId id="269" r:id="rId23"/>
    <p:sldId id="268" r:id="rId24"/>
    <p:sldId id="270" r:id="rId25"/>
    <p:sldId id="309" r:id="rId26"/>
    <p:sldId id="288" r:id="rId27"/>
    <p:sldId id="308" r:id="rId28"/>
    <p:sldId id="271" r:id="rId29"/>
    <p:sldId id="272" r:id="rId30"/>
    <p:sldId id="312" r:id="rId31"/>
    <p:sldId id="310" r:id="rId32"/>
    <p:sldId id="294" r:id="rId33"/>
    <p:sldId id="276" r:id="rId34"/>
    <p:sldId id="293" r:id="rId35"/>
    <p:sldId id="277" r:id="rId36"/>
    <p:sldId id="292" r:id="rId37"/>
    <p:sldId id="278" r:id="rId38"/>
    <p:sldId id="282" r:id="rId39"/>
    <p:sldId id="283" r:id="rId40"/>
    <p:sldId id="284" r:id="rId41"/>
    <p:sldId id="285" r:id="rId42"/>
    <p:sldId id="296" r:id="rId43"/>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96" autoAdjust="0"/>
    <p:restoredTop sz="94660"/>
  </p:normalViewPr>
  <p:slideViewPr>
    <p:cSldViewPr>
      <p:cViewPr varScale="1">
        <p:scale>
          <a:sx n="68" d="100"/>
          <a:sy n="68" d="100"/>
        </p:scale>
        <p:origin x="41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0"/>
    <c:plotArea>
      <c:layout/>
      <c:barChart>
        <c:barDir val="bar"/>
        <c:grouping val="stacked"/>
        <c:varyColors val="0"/>
        <c:dLbls>
          <c:showLegendKey val="0"/>
          <c:showVal val="0"/>
          <c:showCatName val="0"/>
          <c:showSerName val="0"/>
          <c:showPercent val="0"/>
          <c:showBubbleSize val="0"/>
        </c:dLbls>
        <c:gapWidth val="150"/>
        <c:overlap val="100"/>
        <c:axId val="133938144"/>
        <c:axId val="133938536"/>
      </c:barChart>
      <c:catAx>
        <c:axId val="133938144"/>
        <c:scaling>
          <c:orientation val="minMax"/>
        </c:scaling>
        <c:delete val="0"/>
        <c:axPos val="l"/>
        <c:majorTickMark val="out"/>
        <c:minorTickMark val="none"/>
        <c:tickLblPos val="nextTo"/>
        <c:crossAx val="133938536"/>
        <c:crosses val="autoZero"/>
        <c:auto val="1"/>
        <c:lblAlgn val="ctr"/>
        <c:lblOffset val="100"/>
        <c:noMultiLvlLbl val="0"/>
      </c:catAx>
      <c:valAx>
        <c:axId val="133938536"/>
        <c:scaling>
          <c:orientation val="minMax"/>
        </c:scaling>
        <c:delete val="0"/>
        <c:axPos val="b"/>
        <c:majorGridlines/>
        <c:numFmt formatCode="General" sourceLinked="1"/>
        <c:majorTickMark val="out"/>
        <c:minorTickMark val="none"/>
        <c:tickLblPos val="nextTo"/>
        <c:crossAx val="133938144"/>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520971643250477"/>
          <c:y val="0.40804795586992304"/>
          <c:w val="0.53937857032576808"/>
          <c:h val="0.42801792784376536"/>
        </c:manualLayout>
      </c:layout>
      <c:barChart>
        <c:barDir val="bar"/>
        <c:grouping val="clustered"/>
        <c:varyColors val="0"/>
        <c:ser>
          <c:idx val="0"/>
          <c:order val="0"/>
          <c:tx>
            <c:strRef>
              <c:f>Sheet1!$B$1</c:f>
              <c:strCache>
                <c:ptCount val="1"/>
                <c:pt idx="0">
                  <c:v>ADHD dx</c:v>
                </c:pt>
              </c:strCache>
            </c:strRef>
          </c:tx>
          <c:invertIfNegative val="0"/>
          <c:cat>
            <c:strRef>
              <c:f>Sheet1!$A$2:$A$5</c:f>
              <c:strCache>
                <c:ptCount val="2"/>
                <c:pt idx="0">
                  <c:v>UPD</c:v>
                </c:pt>
                <c:pt idx="1">
                  <c:v>Deletion</c:v>
                </c:pt>
              </c:strCache>
            </c:strRef>
          </c:cat>
          <c:val>
            <c:numRef>
              <c:f>Sheet1!$B$2:$B$5</c:f>
              <c:numCache>
                <c:formatCode>0%</c:formatCode>
                <c:ptCount val="4"/>
                <c:pt idx="0">
                  <c:v>0.53</c:v>
                </c:pt>
                <c:pt idx="1">
                  <c:v>0.3</c:v>
                </c:pt>
              </c:numCache>
            </c:numRef>
          </c:val>
        </c:ser>
        <c:ser>
          <c:idx val="1"/>
          <c:order val="1"/>
          <c:tx>
            <c:strRef>
              <c:f>Sheet1!$C$1</c:f>
              <c:strCache>
                <c:ptCount val="1"/>
                <c:pt idx="0">
                  <c:v>No ADHD</c:v>
                </c:pt>
              </c:strCache>
            </c:strRef>
          </c:tx>
          <c:invertIfNegative val="0"/>
          <c:cat>
            <c:strRef>
              <c:f>Sheet1!$A$2:$A$5</c:f>
              <c:strCache>
                <c:ptCount val="2"/>
                <c:pt idx="0">
                  <c:v>UPD</c:v>
                </c:pt>
                <c:pt idx="1">
                  <c:v>Deletion</c:v>
                </c:pt>
              </c:strCache>
            </c:strRef>
          </c:cat>
          <c:val>
            <c:numRef>
              <c:f>Sheet1!$C$2:$C$5</c:f>
              <c:numCache>
                <c:formatCode>0%</c:formatCode>
                <c:ptCount val="4"/>
                <c:pt idx="0">
                  <c:v>0.47</c:v>
                </c:pt>
                <c:pt idx="1">
                  <c:v>0.7</c:v>
                </c:pt>
              </c:numCache>
            </c:numRef>
          </c:val>
        </c:ser>
        <c:dLbls>
          <c:showLegendKey val="0"/>
          <c:showVal val="0"/>
          <c:showCatName val="0"/>
          <c:showSerName val="0"/>
          <c:showPercent val="0"/>
          <c:showBubbleSize val="0"/>
        </c:dLbls>
        <c:gapWidth val="150"/>
        <c:axId val="133938928"/>
        <c:axId val="133939320"/>
      </c:barChart>
      <c:catAx>
        <c:axId val="133938928"/>
        <c:scaling>
          <c:orientation val="minMax"/>
        </c:scaling>
        <c:delete val="0"/>
        <c:axPos val="l"/>
        <c:numFmt formatCode="General" sourceLinked="1"/>
        <c:majorTickMark val="out"/>
        <c:minorTickMark val="none"/>
        <c:tickLblPos val="nextTo"/>
        <c:crossAx val="133939320"/>
        <c:crosses val="autoZero"/>
        <c:auto val="1"/>
        <c:lblAlgn val="ctr"/>
        <c:lblOffset val="100"/>
        <c:noMultiLvlLbl val="0"/>
      </c:catAx>
      <c:valAx>
        <c:axId val="133939320"/>
        <c:scaling>
          <c:orientation val="minMax"/>
        </c:scaling>
        <c:delete val="0"/>
        <c:axPos val="b"/>
        <c:majorGridlines/>
        <c:numFmt formatCode="0%" sourceLinked="1"/>
        <c:majorTickMark val="out"/>
        <c:minorTickMark val="none"/>
        <c:tickLblPos val="nextTo"/>
        <c:crossAx val="133938928"/>
        <c:crosses val="autoZero"/>
        <c:crossBetween val="between"/>
      </c:valAx>
    </c:plotArea>
    <c:legend>
      <c:legendPos val="r"/>
      <c:layout>
        <c:manualLayout>
          <c:xMode val="edge"/>
          <c:yMode val="edge"/>
          <c:x val="0.78035844784107866"/>
          <c:y val="0.51019711821736569"/>
          <c:w val="0.20983763059029387"/>
          <c:h val="0.24491188601424818"/>
        </c:manualLayout>
      </c:layout>
      <c:overlay val="0"/>
    </c:legend>
    <c:plotVisOnly val="1"/>
    <c:dispBlanksAs val="gap"/>
    <c:showDLblsOverMax val="0"/>
  </c:chart>
  <c:txPr>
    <a:bodyPr/>
    <a:lstStyle/>
    <a:p>
      <a:pPr>
        <a:defRPr sz="24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137707786526685"/>
          <c:y val="5.3481884766190466E-2"/>
          <c:w val="0.56433670791151103"/>
          <c:h val="0.77927598021170263"/>
        </c:manualLayout>
      </c:layout>
      <c:barChart>
        <c:barDir val="bar"/>
        <c:grouping val="clustered"/>
        <c:varyColors val="0"/>
        <c:ser>
          <c:idx val="0"/>
          <c:order val="0"/>
          <c:tx>
            <c:strRef>
              <c:f>Sheet1!$B$1</c:f>
              <c:strCache>
                <c:ptCount val="1"/>
                <c:pt idx="0">
                  <c:v>Vocal/Motor Tics</c:v>
                </c:pt>
              </c:strCache>
            </c:strRef>
          </c:tx>
          <c:invertIfNegative val="0"/>
          <c:cat>
            <c:strRef>
              <c:f>Sheet1!$A$2:$A$5</c:f>
              <c:strCache>
                <c:ptCount val="2"/>
                <c:pt idx="0">
                  <c:v>UPD</c:v>
                </c:pt>
                <c:pt idx="1">
                  <c:v>Deletion</c:v>
                </c:pt>
              </c:strCache>
            </c:strRef>
          </c:cat>
          <c:val>
            <c:numRef>
              <c:f>Sheet1!$B$2:$B$5</c:f>
              <c:numCache>
                <c:formatCode>0%</c:formatCode>
                <c:ptCount val="4"/>
                <c:pt idx="0">
                  <c:v>0.4</c:v>
                </c:pt>
                <c:pt idx="1">
                  <c:v>0.2</c:v>
                </c:pt>
              </c:numCache>
            </c:numRef>
          </c:val>
        </c:ser>
        <c:ser>
          <c:idx val="1"/>
          <c:order val="1"/>
          <c:tx>
            <c:strRef>
              <c:f>Sheet1!$C$1</c:f>
              <c:strCache>
                <c:ptCount val="1"/>
                <c:pt idx="0">
                  <c:v>No tics</c:v>
                </c:pt>
              </c:strCache>
            </c:strRef>
          </c:tx>
          <c:invertIfNegative val="0"/>
          <c:cat>
            <c:strRef>
              <c:f>Sheet1!$A$2:$A$5</c:f>
              <c:strCache>
                <c:ptCount val="2"/>
                <c:pt idx="0">
                  <c:v>UPD</c:v>
                </c:pt>
                <c:pt idx="1">
                  <c:v>Deletion</c:v>
                </c:pt>
              </c:strCache>
            </c:strRef>
          </c:cat>
          <c:val>
            <c:numRef>
              <c:f>Sheet1!$C$2:$C$5</c:f>
              <c:numCache>
                <c:formatCode>0%</c:formatCode>
                <c:ptCount val="4"/>
                <c:pt idx="0">
                  <c:v>0.6</c:v>
                </c:pt>
                <c:pt idx="1">
                  <c:v>0.8</c:v>
                </c:pt>
              </c:numCache>
            </c:numRef>
          </c:val>
        </c:ser>
        <c:dLbls>
          <c:showLegendKey val="0"/>
          <c:showVal val="0"/>
          <c:showCatName val="0"/>
          <c:showSerName val="0"/>
          <c:showPercent val="0"/>
          <c:showBubbleSize val="0"/>
        </c:dLbls>
        <c:gapWidth val="150"/>
        <c:axId val="133940104"/>
        <c:axId val="176697088"/>
      </c:barChart>
      <c:catAx>
        <c:axId val="133940104"/>
        <c:scaling>
          <c:orientation val="minMax"/>
        </c:scaling>
        <c:delete val="0"/>
        <c:axPos val="l"/>
        <c:numFmt formatCode="General" sourceLinked="0"/>
        <c:majorTickMark val="out"/>
        <c:minorTickMark val="none"/>
        <c:tickLblPos val="nextTo"/>
        <c:txPr>
          <a:bodyPr/>
          <a:lstStyle/>
          <a:p>
            <a:pPr>
              <a:defRPr sz="1800"/>
            </a:pPr>
            <a:endParaRPr lang="en-US"/>
          </a:p>
        </c:txPr>
        <c:crossAx val="176697088"/>
        <c:crosses val="autoZero"/>
        <c:auto val="1"/>
        <c:lblAlgn val="ctr"/>
        <c:lblOffset val="100"/>
        <c:noMultiLvlLbl val="0"/>
      </c:catAx>
      <c:valAx>
        <c:axId val="176697088"/>
        <c:scaling>
          <c:orientation val="minMax"/>
        </c:scaling>
        <c:delete val="0"/>
        <c:axPos val="b"/>
        <c:majorGridlines/>
        <c:numFmt formatCode="0%" sourceLinked="1"/>
        <c:majorTickMark val="out"/>
        <c:minorTickMark val="none"/>
        <c:tickLblPos val="nextTo"/>
        <c:crossAx val="133940104"/>
        <c:crosses val="autoZero"/>
        <c:crossBetween val="between"/>
      </c:valAx>
    </c:plotArea>
    <c:legend>
      <c:legendPos val="r"/>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'[Chart in Microsoft PowerPoint]Sheet1'!$B$1</c:f>
              <c:strCache>
                <c:ptCount val="1"/>
                <c:pt idx="0">
                  <c:v>UPD</c:v>
                </c:pt>
              </c:strCache>
            </c:strRef>
          </c:tx>
          <c:invertIfNegative val="0"/>
          <c:cat>
            <c:strRef>
              <c:f>'[Chart in Microsoft PowerPoint]Sheet1'!$A$2:$A$3</c:f>
              <c:strCache>
                <c:ptCount val="2"/>
                <c:pt idx="0">
                  <c:v>vocal tics</c:v>
                </c:pt>
                <c:pt idx="1">
                  <c:v>motor tics</c:v>
                </c:pt>
              </c:strCache>
            </c:strRef>
          </c:cat>
          <c:val>
            <c:numRef>
              <c:f>'[Chart in Microsoft PowerPoint]Sheet1'!$B$2:$B$3</c:f>
              <c:numCache>
                <c:formatCode>General</c:formatCode>
                <c:ptCount val="2"/>
                <c:pt idx="0">
                  <c:v>21</c:v>
                </c:pt>
                <c:pt idx="1">
                  <c:v>17</c:v>
                </c:pt>
              </c:numCache>
            </c:numRef>
          </c:val>
        </c:ser>
        <c:ser>
          <c:idx val="1"/>
          <c:order val="1"/>
          <c:tx>
            <c:strRef>
              <c:f>'[Chart in Microsoft PowerPoint]Sheet1'!$C$1</c:f>
              <c:strCache>
                <c:ptCount val="1"/>
                <c:pt idx="0">
                  <c:v>Deletion</c:v>
                </c:pt>
              </c:strCache>
            </c:strRef>
          </c:tx>
          <c:invertIfNegative val="0"/>
          <c:cat>
            <c:strRef>
              <c:f>'[Chart in Microsoft PowerPoint]Sheet1'!$A$2:$A$3</c:f>
              <c:strCache>
                <c:ptCount val="2"/>
                <c:pt idx="0">
                  <c:v>vocal tics</c:v>
                </c:pt>
                <c:pt idx="1">
                  <c:v>motor tics</c:v>
                </c:pt>
              </c:strCache>
            </c:strRef>
          </c:cat>
          <c:val>
            <c:numRef>
              <c:f>'[Chart in Microsoft PowerPoint]Sheet1'!$C$2:$C$3</c:f>
              <c:numCache>
                <c:formatCode>General</c:formatCode>
                <c:ptCount val="2"/>
                <c:pt idx="0">
                  <c:v>15</c:v>
                </c:pt>
                <c:pt idx="1">
                  <c:v>16</c:v>
                </c:pt>
              </c:numCache>
            </c:numRef>
          </c:val>
        </c:ser>
        <c:dLbls>
          <c:showLegendKey val="0"/>
          <c:showVal val="0"/>
          <c:showCatName val="0"/>
          <c:showSerName val="0"/>
          <c:showPercent val="0"/>
          <c:showBubbleSize val="0"/>
        </c:dLbls>
        <c:gapWidth val="150"/>
        <c:axId val="131776512"/>
        <c:axId val="131776904"/>
      </c:barChart>
      <c:catAx>
        <c:axId val="131776512"/>
        <c:scaling>
          <c:orientation val="minMax"/>
        </c:scaling>
        <c:delete val="0"/>
        <c:axPos val="b"/>
        <c:numFmt formatCode="General" sourceLinked="0"/>
        <c:majorTickMark val="out"/>
        <c:minorTickMark val="none"/>
        <c:tickLblPos val="nextTo"/>
        <c:txPr>
          <a:bodyPr/>
          <a:lstStyle/>
          <a:p>
            <a:pPr>
              <a:defRPr sz="1800"/>
            </a:pPr>
            <a:endParaRPr lang="en-US"/>
          </a:p>
        </c:txPr>
        <c:crossAx val="131776904"/>
        <c:crosses val="autoZero"/>
        <c:auto val="1"/>
        <c:lblAlgn val="ctr"/>
        <c:lblOffset val="100"/>
        <c:noMultiLvlLbl val="0"/>
      </c:catAx>
      <c:valAx>
        <c:axId val="131776904"/>
        <c:scaling>
          <c:orientation val="minMax"/>
        </c:scaling>
        <c:delete val="0"/>
        <c:axPos val="l"/>
        <c:majorGridlines/>
        <c:numFmt formatCode="General" sourceLinked="1"/>
        <c:majorTickMark val="out"/>
        <c:minorTickMark val="none"/>
        <c:tickLblPos val="nextTo"/>
        <c:txPr>
          <a:bodyPr/>
          <a:lstStyle/>
          <a:p>
            <a:pPr>
              <a:defRPr sz="1600"/>
            </a:pPr>
            <a:endParaRPr lang="en-US"/>
          </a:p>
        </c:txPr>
        <c:crossAx val="131776512"/>
        <c:crosses val="autoZero"/>
        <c:crossBetween val="between"/>
      </c:valAx>
    </c:plotArea>
    <c:legend>
      <c:legendPos val="r"/>
      <c:legendEntry>
        <c:idx val="0"/>
        <c:txPr>
          <a:bodyPr/>
          <a:lstStyle/>
          <a:p>
            <a:pPr>
              <a:defRPr sz="1800"/>
            </a:pPr>
            <a:endParaRPr lang="en-US"/>
          </a:p>
        </c:txPr>
      </c:legendEntry>
      <c:legendEntry>
        <c:idx val="1"/>
        <c:txPr>
          <a:bodyPr/>
          <a:lstStyle/>
          <a:p>
            <a:pPr>
              <a:defRPr sz="1800"/>
            </a:pPr>
            <a:endParaRPr lang="en-US"/>
          </a:p>
        </c:txPr>
      </c:legendEntry>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B54148-F311-452B-BC89-17B5E4C18655}" type="doc">
      <dgm:prSet loTypeId="urn:microsoft.com/office/officeart/2005/8/layout/chevron1" loCatId="process" qsTypeId="urn:microsoft.com/office/officeart/2005/8/quickstyle/simple1" qsCatId="simple" csTypeId="urn:microsoft.com/office/officeart/2005/8/colors/accent1_2" csCatId="accent1" phldr="1"/>
      <dgm:spPr/>
    </dgm:pt>
    <dgm:pt modelId="{3D4DAAB6-7EB8-4A53-995C-E6E56C8FF7F1}">
      <dgm:prSet phldrT="[Text]"/>
      <dgm:spPr/>
      <dgm:t>
        <a:bodyPr/>
        <a:lstStyle/>
        <a:p>
          <a:r>
            <a:rPr lang="en-US" dirty="0" smtClean="0">
              <a:solidFill>
                <a:srgbClr val="C00000"/>
              </a:solidFill>
            </a:rPr>
            <a:t>Baseline</a:t>
          </a:r>
        </a:p>
        <a:p>
          <a:r>
            <a:rPr lang="en-US" dirty="0" smtClean="0"/>
            <a:t>Disorganized features</a:t>
          </a:r>
          <a:endParaRPr lang="en-US" dirty="0"/>
        </a:p>
      </dgm:t>
    </dgm:pt>
    <dgm:pt modelId="{BDA7FABF-A21C-401E-B3F7-50A3D7E8749E}" type="parTrans" cxnId="{BCCE3CD3-35F8-4972-A530-CA71A73F8256}">
      <dgm:prSet/>
      <dgm:spPr/>
      <dgm:t>
        <a:bodyPr/>
        <a:lstStyle/>
        <a:p>
          <a:endParaRPr lang="en-US"/>
        </a:p>
      </dgm:t>
    </dgm:pt>
    <dgm:pt modelId="{F5F2C4AC-7C4C-437A-8044-D95C74521C29}" type="sibTrans" cxnId="{BCCE3CD3-35F8-4972-A530-CA71A73F8256}">
      <dgm:prSet/>
      <dgm:spPr/>
      <dgm:t>
        <a:bodyPr/>
        <a:lstStyle/>
        <a:p>
          <a:endParaRPr lang="en-US"/>
        </a:p>
      </dgm:t>
    </dgm:pt>
    <dgm:pt modelId="{2D9594A1-D3C2-4DD5-A070-979B692D02BB}">
      <dgm:prSet phldrT="[Text]"/>
      <dgm:spPr/>
      <dgm:t>
        <a:bodyPr/>
        <a:lstStyle/>
        <a:p>
          <a:r>
            <a:rPr lang="en-US" dirty="0" smtClean="0">
              <a:solidFill>
                <a:srgbClr val="FFC000"/>
              </a:solidFill>
            </a:rPr>
            <a:t>ADD</a:t>
          </a:r>
          <a:r>
            <a:rPr lang="en-US" dirty="0" smtClean="0"/>
            <a:t> Negative symptoms</a:t>
          </a:r>
          <a:endParaRPr lang="en-US" dirty="0"/>
        </a:p>
      </dgm:t>
    </dgm:pt>
    <dgm:pt modelId="{9B8D7F5E-9FB3-49E7-B5CB-BB9202C914A0}" type="parTrans" cxnId="{DE1F7717-3E2F-487B-9F09-73A18FAECD9D}">
      <dgm:prSet/>
      <dgm:spPr/>
      <dgm:t>
        <a:bodyPr/>
        <a:lstStyle/>
        <a:p>
          <a:endParaRPr lang="en-US"/>
        </a:p>
      </dgm:t>
    </dgm:pt>
    <dgm:pt modelId="{9B66CD0F-2E08-4818-8BF0-2181DE6CB595}" type="sibTrans" cxnId="{DE1F7717-3E2F-487B-9F09-73A18FAECD9D}">
      <dgm:prSet/>
      <dgm:spPr/>
      <dgm:t>
        <a:bodyPr/>
        <a:lstStyle/>
        <a:p>
          <a:endParaRPr lang="en-US"/>
        </a:p>
      </dgm:t>
    </dgm:pt>
    <dgm:pt modelId="{9C9E17EE-4B84-4F64-A9E8-8F43B961F462}">
      <dgm:prSet phldrT="[Text]"/>
      <dgm:spPr/>
      <dgm:t>
        <a:bodyPr/>
        <a:lstStyle/>
        <a:p>
          <a:r>
            <a:rPr lang="en-US" dirty="0" smtClean="0">
              <a:solidFill>
                <a:srgbClr val="FFFF00"/>
              </a:solidFill>
              <a:latin typeface="Algerian" panose="04020705040A02060702" pitchFamily="82" charset="0"/>
            </a:rPr>
            <a:t>Stress</a:t>
          </a:r>
          <a:r>
            <a:rPr lang="en-US" dirty="0" smtClean="0"/>
            <a:t> and positive symptoms</a:t>
          </a:r>
          <a:endParaRPr lang="en-US" dirty="0"/>
        </a:p>
      </dgm:t>
    </dgm:pt>
    <dgm:pt modelId="{702B12B5-35CC-4294-995C-9789CFB986CA}" type="parTrans" cxnId="{E146F83B-7278-4C07-B065-3D6766C311C0}">
      <dgm:prSet/>
      <dgm:spPr/>
      <dgm:t>
        <a:bodyPr/>
        <a:lstStyle/>
        <a:p>
          <a:endParaRPr lang="en-US"/>
        </a:p>
      </dgm:t>
    </dgm:pt>
    <dgm:pt modelId="{5896BAF9-3AF8-47B0-B544-E695CFAF01A7}" type="sibTrans" cxnId="{E146F83B-7278-4C07-B065-3D6766C311C0}">
      <dgm:prSet/>
      <dgm:spPr/>
      <dgm:t>
        <a:bodyPr/>
        <a:lstStyle/>
        <a:p>
          <a:endParaRPr lang="en-US"/>
        </a:p>
      </dgm:t>
    </dgm:pt>
    <dgm:pt modelId="{30593101-243F-464C-A88F-20C1762685C2}" type="pres">
      <dgm:prSet presAssocID="{FBB54148-F311-452B-BC89-17B5E4C18655}" presName="Name0" presStyleCnt="0">
        <dgm:presLayoutVars>
          <dgm:dir/>
          <dgm:animLvl val="lvl"/>
          <dgm:resizeHandles val="exact"/>
        </dgm:presLayoutVars>
      </dgm:prSet>
      <dgm:spPr/>
    </dgm:pt>
    <dgm:pt modelId="{0C2B5935-CE89-480C-8D28-449F9910915F}" type="pres">
      <dgm:prSet presAssocID="{3D4DAAB6-7EB8-4A53-995C-E6E56C8FF7F1}" presName="parTxOnly" presStyleLbl="node1" presStyleIdx="0" presStyleCnt="3">
        <dgm:presLayoutVars>
          <dgm:chMax val="0"/>
          <dgm:chPref val="0"/>
          <dgm:bulletEnabled val="1"/>
        </dgm:presLayoutVars>
      </dgm:prSet>
      <dgm:spPr/>
      <dgm:t>
        <a:bodyPr/>
        <a:lstStyle/>
        <a:p>
          <a:endParaRPr lang="en-US"/>
        </a:p>
      </dgm:t>
    </dgm:pt>
    <dgm:pt modelId="{D964C46B-9ABF-4478-BF56-8AE3799B6ED6}" type="pres">
      <dgm:prSet presAssocID="{F5F2C4AC-7C4C-437A-8044-D95C74521C29}" presName="parTxOnlySpace" presStyleCnt="0"/>
      <dgm:spPr/>
    </dgm:pt>
    <dgm:pt modelId="{7B363B7B-B551-48FB-AB53-4F7E482E61CC}" type="pres">
      <dgm:prSet presAssocID="{2D9594A1-D3C2-4DD5-A070-979B692D02BB}" presName="parTxOnly" presStyleLbl="node1" presStyleIdx="1" presStyleCnt="3" custScaleY="101197">
        <dgm:presLayoutVars>
          <dgm:chMax val="0"/>
          <dgm:chPref val="0"/>
          <dgm:bulletEnabled val="1"/>
        </dgm:presLayoutVars>
      </dgm:prSet>
      <dgm:spPr/>
      <dgm:t>
        <a:bodyPr/>
        <a:lstStyle/>
        <a:p>
          <a:endParaRPr lang="en-US"/>
        </a:p>
      </dgm:t>
    </dgm:pt>
    <dgm:pt modelId="{476F02A0-348A-4EFB-9917-C2B59EFF9F74}" type="pres">
      <dgm:prSet presAssocID="{9B66CD0F-2E08-4818-8BF0-2181DE6CB595}" presName="parTxOnlySpace" presStyleCnt="0"/>
      <dgm:spPr/>
    </dgm:pt>
    <dgm:pt modelId="{7B1800C4-E20C-4354-A7F2-35696DC4A88A}" type="pres">
      <dgm:prSet presAssocID="{9C9E17EE-4B84-4F64-A9E8-8F43B961F462}" presName="parTxOnly" presStyleLbl="node1" presStyleIdx="2" presStyleCnt="3">
        <dgm:presLayoutVars>
          <dgm:chMax val="0"/>
          <dgm:chPref val="0"/>
          <dgm:bulletEnabled val="1"/>
        </dgm:presLayoutVars>
      </dgm:prSet>
      <dgm:spPr/>
      <dgm:t>
        <a:bodyPr/>
        <a:lstStyle/>
        <a:p>
          <a:endParaRPr lang="en-US"/>
        </a:p>
      </dgm:t>
    </dgm:pt>
  </dgm:ptLst>
  <dgm:cxnLst>
    <dgm:cxn modelId="{BCCE3CD3-35F8-4972-A530-CA71A73F8256}" srcId="{FBB54148-F311-452B-BC89-17B5E4C18655}" destId="{3D4DAAB6-7EB8-4A53-995C-E6E56C8FF7F1}" srcOrd="0" destOrd="0" parTransId="{BDA7FABF-A21C-401E-B3F7-50A3D7E8749E}" sibTransId="{F5F2C4AC-7C4C-437A-8044-D95C74521C29}"/>
    <dgm:cxn modelId="{E146F83B-7278-4C07-B065-3D6766C311C0}" srcId="{FBB54148-F311-452B-BC89-17B5E4C18655}" destId="{9C9E17EE-4B84-4F64-A9E8-8F43B961F462}" srcOrd="2" destOrd="0" parTransId="{702B12B5-35CC-4294-995C-9789CFB986CA}" sibTransId="{5896BAF9-3AF8-47B0-B544-E695CFAF01A7}"/>
    <dgm:cxn modelId="{613D6B99-F93B-47EB-A1F7-0C47981CDC86}" type="presOf" srcId="{3D4DAAB6-7EB8-4A53-995C-E6E56C8FF7F1}" destId="{0C2B5935-CE89-480C-8D28-449F9910915F}" srcOrd="0" destOrd="0" presId="urn:microsoft.com/office/officeart/2005/8/layout/chevron1"/>
    <dgm:cxn modelId="{DB8AB122-6A5F-4148-B97E-B9CE4C39D8C1}" type="presOf" srcId="{2D9594A1-D3C2-4DD5-A070-979B692D02BB}" destId="{7B363B7B-B551-48FB-AB53-4F7E482E61CC}" srcOrd="0" destOrd="0" presId="urn:microsoft.com/office/officeart/2005/8/layout/chevron1"/>
    <dgm:cxn modelId="{6430AAE4-69C6-4530-B507-0B97159E6050}" type="presOf" srcId="{FBB54148-F311-452B-BC89-17B5E4C18655}" destId="{30593101-243F-464C-A88F-20C1762685C2}" srcOrd="0" destOrd="0" presId="urn:microsoft.com/office/officeart/2005/8/layout/chevron1"/>
    <dgm:cxn modelId="{DE1F7717-3E2F-487B-9F09-73A18FAECD9D}" srcId="{FBB54148-F311-452B-BC89-17B5E4C18655}" destId="{2D9594A1-D3C2-4DD5-A070-979B692D02BB}" srcOrd="1" destOrd="0" parTransId="{9B8D7F5E-9FB3-49E7-B5CB-BB9202C914A0}" sibTransId="{9B66CD0F-2E08-4818-8BF0-2181DE6CB595}"/>
    <dgm:cxn modelId="{6C6CCDB2-26F7-4BCF-B571-40C73A66929D}" type="presOf" srcId="{9C9E17EE-4B84-4F64-A9E8-8F43B961F462}" destId="{7B1800C4-E20C-4354-A7F2-35696DC4A88A}" srcOrd="0" destOrd="0" presId="urn:microsoft.com/office/officeart/2005/8/layout/chevron1"/>
    <dgm:cxn modelId="{197D29FD-3FA8-41C5-82CE-5B8716B1AFE9}" type="presParOf" srcId="{30593101-243F-464C-A88F-20C1762685C2}" destId="{0C2B5935-CE89-480C-8D28-449F9910915F}" srcOrd="0" destOrd="0" presId="urn:microsoft.com/office/officeart/2005/8/layout/chevron1"/>
    <dgm:cxn modelId="{DE3F3596-CD16-413A-8B1F-1BC2E7028BFE}" type="presParOf" srcId="{30593101-243F-464C-A88F-20C1762685C2}" destId="{D964C46B-9ABF-4478-BF56-8AE3799B6ED6}" srcOrd="1" destOrd="0" presId="urn:microsoft.com/office/officeart/2005/8/layout/chevron1"/>
    <dgm:cxn modelId="{B55411CB-248C-49DD-824B-821E1ECDCB09}" type="presParOf" srcId="{30593101-243F-464C-A88F-20C1762685C2}" destId="{7B363B7B-B551-48FB-AB53-4F7E482E61CC}" srcOrd="2" destOrd="0" presId="urn:microsoft.com/office/officeart/2005/8/layout/chevron1"/>
    <dgm:cxn modelId="{41C299AE-8D2A-4DC2-A572-E026F5F8D69B}" type="presParOf" srcId="{30593101-243F-464C-A88F-20C1762685C2}" destId="{476F02A0-348A-4EFB-9917-C2B59EFF9F74}" srcOrd="3" destOrd="0" presId="urn:microsoft.com/office/officeart/2005/8/layout/chevron1"/>
    <dgm:cxn modelId="{3E9D0D29-DE20-4856-B99B-722FB6A3FD6A}" type="presParOf" srcId="{30593101-243F-464C-A88F-20C1762685C2}" destId="{7B1800C4-E20C-4354-A7F2-35696DC4A88A}"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2" tIns="46151" rIns="92302" bIns="46151"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2302" tIns="46151" rIns="92302" bIns="46151" rtlCol="0"/>
          <a:lstStyle>
            <a:lvl1pPr algn="r">
              <a:defRPr sz="1200"/>
            </a:lvl1pPr>
          </a:lstStyle>
          <a:p>
            <a:fld id="{024F3803-EA6D-4E79-858B-9B91C907A16E}" type="datetimeFigureOut">
              <a:rPr lang="en-US" smtClean="0"/>
              <a:t>7/7/2016</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2302" tIns="46151" rIns="92302" bIns="46151"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2302" tIns="46151" rIns="92302" bIns="46151" rtlCol="0" anchor="b"/>
          <a:lstStyle>
            <a:lvl1pPr algn="r">
              <a:defRPr sz="1200"/>
            </a:lvl1pPr>
          </a:lstStyle>
          <a:p>
            <a:fld id="{FE21104B-0415-4E59-997E-D20209745B06}" type="slidenum">
              <a:rPr lang="en-US" smtClean="0"/>
              <a:t>‹#›</a:t>
            </a:fld>
            <a:endParaRPr lang="en-US"/>
          </a:p>
        </p:txBody>
      </p:sp>
    </p:spTree>
    <p:extLst>
      <p:ext uri="{BB962C8B-B14F-4D97-AF65-F5344CB8AC3E}">
        <p14:creationId xmlns:p14="http://schemas.microsoft.com/office/powerpoint/2010/main" val="3216490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2" tIns="46151" rIns="92302" bIns="46151"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2302" tIns="46151" rIns="92302" bIns="46151" rtlCol="0"/>
          <a:lstStyle>
            <a:lvl1pPr algn="r">
              <a:defRPr sz="1200"/>
            </a:lvl1pPr>
          </a:lstStyle>
          <a:p>
            <a:fld id="{434710B1-B1F4-49DE-8931-9F6709CD2B30}" type="datetimeFigureOut">
              <a:rPr lang="en-US" smtClean="0"/>
              <a:t>7/7/2016</a:t>
            </a:fld>
            <a:endParaRPr lang="en-US"/>
          </a:p>
        </p:txBody>
      </p:sp>
      <p:sp>
        <p:nvSpPr>
          <p:cNvPr id="4" name="Slide Image Placeholder 3"/>
          <p:cNvSpPr>
            <a:spLocks noGrp="1" noRot="1" noChangeAspect="1"/>
          </p:cNvSpPr>
          <p:nvPr>
            <p:ph type="sldImg" idx="2"/>
          </p:nvPr>
        </p:nvSpPr>
        <p:spPr>
          <a:xfrm>
            <a:off x="1106488" y="698500"/>
            <a:ext cx="4646612" cy="3486150"/>
          </a:xfrm>
          <a:prstGeom prst="rect">
            <a:avLst/>
          </a:prstGeom>
          <a:noFill/>
          <a:ln w="12700">
            <a:solidFill>
              <a:prstClr val="black"/>
            </a:solidFill>
          </a:ln>
        </p:spPr>
        <p:txBody>
          <a:bodyPr vert="horz" lIns="92302" tIns="46151" rIns="92302" bIns="46151"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2302" tIns="46151" rIns="92302" bIns="4615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2302" tIns="46151" rIns="92302" bIns="46151"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2302" tIns="46151" rIns="92302" bIns="46151" rtlCol="0" anchor="b"/>
          <a:lstStyle>
            <a:lvl1pPr algn="r">
              <a:defRPr sz="1200"/>
            </a:lvl1pPr>
          </a:lstStyle>
          <a:p>
            <a:fld id="{C97D90C0-2933-45E5-BB9B-D636557AE87A}" type="slidenum">
              <a:rPr lang="en-US" smtClean="0"/>
              <a:t>‹#›</a:t>
            </a:fld>
            <a:endParaRPr lang="en-US"/>
          </a:p>
        </p:txBody>
      </p:sp>
    </p:spTree>
    <p:extLst>
      <p:ext uri="{BB962C8B-B14F-4D97-AF65-F5344CB8AC3E}">
        <p14:creationId xmlns:p14="http://schemas.microsoft.com/office/powerpoint/2010/main" val="15807392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7D90C0-2933-45E5-BB9B-D636557AE87A}" type="slidenum">
              <a:rPr lang="en-US" smtClean="0"/>
              <a:t>6</a:t>
            </a:fld>
            <a:endParaRPr lang="en-US"/>
          </a:p>
        </p:txBody>
      </p:sp>
    </p:spTree>
    <p:extLst>
      <p:ext uri="{BB962C8B-B14F-4D97-AF65-F5344CB8AC3E}">
        <p14:creationId xmlns:p14="http://schemas.microsoft.com/office/powerpoint/2010/main" val="2055977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9952" indent="-288443">
              <a:defRPr>
                <a:solidFill>
                  <a:schemeClr val="tx1"/>
                </a:solidFill>
                <a:latin typeface="Arial" charset="0"/>
              </a:defRPr>
            </a:lvl2pPr>
            <a:lvl3pPr marL="1153772" indent="-230754">
              <a:defRPr>
                <a:solidFill>
                  <a:schemeClr val="tx1"/>
                </a:solidFill>
                <a:latin typeface="Arial" charset="0"/>
              </a:defRPr>
            </a:lvl3pPr>
            <a:lvl4pPr marL="1615281" indent="-230754">
              <a:defRPr>
                <a:solidFill>
                  <a:schemeClr val="tx1"/>
                </a:solidFill>
                <a:latin typeface="Arial" charset="0"/>
              </a:defRPr>
            </a:lvl4pPr>
            <a:lvl5pPr marL="2076791" indent="-230754">
              <a:defRPr>
                <a:solidFill>
                  <a:schemeClr val="tx1"/>
                </a:solidFill>
                <a:latin typeface="Arial" charset="0"/>
              </a:defRPr>
            </a:lvl5pPr>
            <a:lvl6pPr marL="2538300" indent="-230754" eaLnBrk="0" fontAlgn="base" hangingPunct="0">
              <a:spcBef>
                <a:spcPct val="0"/>
              </a:spcBef>
              <a:spcAft>
                <a:spcPct val="0"/>
              </a:spcAft>
              <a:defRPr>
                <a:solidFill>
                  <a:schemeClr val="tx1"/>
                </a:solidFill>
                <a:latin typeface="Arial" charset="0"/>
              </a:defRPr>
            </a:lvl6pPr>
            <a:lvl7pPr marL="2999809" indent="-230754" eaLnBrk="0" fontAlgn="base" hangingPunct="0">
              <a:spcBef>
                <a:spcPct val="0"/>
              </a:spcBef>
              <a:spcAft>
                <a:spcPct val="0"/>
              </a:spcAft>
              <a:defRPr>
                <a:solidFill>
                  <a:schemeClr val="tx1"/>
                </a:solidFill>
                <a:latin typeface="Arial" charset="0"/>
              </a:defRPr>
            </a:lvl7pPr>
            <a:lvl8pPr marL="3461318" indent="-230754" eaLnBrk="0" fontAlgn="base" hangingPunct="0">
              <a:spcBef>
                <a:spcPct val="0"/>
              </a:spcBef>
              <a:spcAft>
                <a:spcPct val="0"/>
              </a:spcAft>
              <a:defRPr>
                <a:solidFill>
                  <a:schemeClr val="tx1"/>
                </a:solidFill>
                <a:latin typeface="Arial" charset="0"/>
              </a:defRPr>
            </a:lvl8pPr>
            <a:lvl9pPr marL="3922827" indent="-230754" eaLnBrk="0" fontAlgn="base" hangingPunct="0">
              <a:spcBef>
                <a:spcPct val="0"/>
              </a:spcBef>
              <a:spcAft>
                <a:spcPct val="0"/>
              </a:spcAft>
              <a:defRPr>
                <a:solidFill>
                  <a:schemeClr val="tx1"/>
                </a:solidFill>
                <a:latin typeface="Arial" charset="0"/>
              </a:defRPr>
            </a:lvl9pPr>
          </a:lstStyle>
          <a:p>
            <a:fld id="{AF06972A-17D6-4EEC-A218-E35C648DFECB}" type="slidenum">
              <a:rPr lang="en-US" smtClean="0"/>
              <a:pPr/>
              <a:t>8</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669011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9952" indent="-288443">
              <a:defRPr>
                <a:solidFill>
                  <a:schemeClr val="tx1"/>
                </a:solidFill>
                <a:latin typeface="Arial" charset="0"/>
              </a:defRPr>
            </a:lvl2pPr>
            <a:lvl3pPr marL="1153772" indent="-230754">
              <a:defRPr>
                <a:solidFill>
                  <a:schemeClr val="tx1"/>
                </a:solidFill>
                <a:latin typeface="Arial" charset="0"/>
              </a:defRPr>
            </a:lvl3pPr>
            <a:lvl4pPr marL="1615281" indent="-230754">
              <a:defRPr>
                <a:solidFill>
                  <a:schemeClr val="tx1"/>
                </a:solidFill>
                <a:latin typeface="Arial" charset="0"/>
              </a:defRPr>
            </a:lvl4pPr>
            <a:lvl5pPr marL="2076791" indent="-230754">
              <a:defRPr>
                <a:solidFill>
                  <a:schemeClr val="tx1"/>
                </a:solidFill>
                <a:latin typeface="Arial" charset="0"/>
              </a:defRPr>
            </a:lvl5pPr>
            <a:lvl6pPr marL="2538300" indent="-230754" eaLnBrk="0" fontAlgn="base" hangingPunct="0">
              <a:spcBef>
                <a:spcPct val="0"/>
              </a:spcBef>
              <a:spcAft>
                <a:spcPct val="0"/>
              </a:spcAft>
              <a:defRPr>
                <a:solidFill>
                  <a:schemeClr val="tx1"/>
                </a:solidFill>
                <a:latin typeface="Arial" charset="0"/>
              </a:defRPr>
            </a:lvl6pPr>
            <a:lvl7pPr marL="2999809" indent="-230754" eaLnBrk="0" fontAlgn="base" hangingPunct="0">
              <a:spcBef>
                <a:spcPct val="0"/>
              </a:spcBef>
              <a:spcAft>
                <a:spcPct val="0"/>
              </a:spcAft>
              <a:defRPr>
                <a:solidFill>
                  <a:schemeClr val="tx1"/>
                </a:solidFill>
                <a:latin typeface="Arial" charset="0"/>
              </a:defRPr>
            </a:lvl7pPr>
            <a:lvl8pPr marL="3461318" indent="-230754" eaLnBrk="0" fontAlgn="base" hangingPunct="0">
              <a:spcBef>
                <a:spcPct val="0"/>
              </a:spcBef>
              <a:spcAft>
                <a:spcPct val="0"/>
              </a:spcAft>
              <a:defRPr>
                <a:solidFill>
                  <a:schemeClr val="tx1"/>
                </a:solidFill>
                <a:latin typeface="Arial" charset="0"/>
              </a:defRPr>
            </a:lvl8pPr>
            <a:lvl9pPr marL="3922827" indent="-230754" eaLnBrk="0" fontAlgn="base" hangingPunct="0">
              <a:spcBef>
                <a:spcPct val="0"/>
              </a:spcBef>
              <a:spcAft>
                <a:spcPct val="0"/>
              </a:spcAft>
              <a:defRPr>
                <a:solidFill>
                  <a:schemeClr val="tx1"/>
                </a:solidFill>
                <a:latin typeface="Arial" charset="0"/>
              </a:defRPr>
            </a:lvl9pPr>
          </a:lstStyle>
          <a:p>
            <a:fld id="{FB1BC6E1-C3F5-45AE-AFB1-F99C22895D80}" type="slidenum">
              <a:rPr lang="en-US" smtClean="0"/>
              <a:pPr/>
              <a:t>14</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4210700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9952" indent="-288443">
              <a:defRPr>
                <a:solidFill>
                  <a:schemeClr val="tx1"/>
                </a:solidFill>
                <a:latin typeface="Arial" charset="0"/>
              </a:defRPr>
            </a:lvl2pPr>
            <a:lvl3pPr marL="1153772" indent="-230754">
              <a:defRPr>
                <a:solidFill>
                  <a:schemeClr val="tx1"/>
                </a:solidFill>
                <a:latin typeface="Arial" charset="0"/>
              </a:defRPr>
            </a:lvl3pPr>
            <a:lvl4pPr marL="1615281" indent="-230754">
              <a:defRPr>
                <a:solidFill>
                  <a:schemeClr val="tx1"/>
                </a:solidFill>
                <a:latin typeface="Arial" charset="0"/>
              </a:defRPr>
            </a:lvl4pPr>
            <a:lvl5pPr marL="2076791" indent="-230754">
              <a:defRPr>
                <a:solidFill>
                  <a:schemeClr val="tx1"/>
                </a:solidFill>
                <a:latin typeface="Arial" charset="0"/>
              </a:defRPr>
            </a:lvl5pPr>
            <a:lvl6pPr marL="2538300" indent="-230754" eaLnBrk="0" fontAlgn="base" hangingPunct="0">
              <a:spcBef>
                <a:spcPct val="0"/>
              </a:spcBef>
              <a:spcAft>
                <a:spcPct val="0"/>
              </a:spcAft>
              <a:defRPr>
                <a:solidFill>
                  <a:schemeClr val="tx1"/>
                </a:solidFill>
                <a:latin typeface="Arial" charset="0"/>
              </a:defRPr>
            </a:lvl6pPr>
            <a:lvl7pPr marL="2999809" indent="-230754" eaLnBrk="0" fontAlgn="base" hangingPunct="0">
              <a:spcBef>
                <a:spcPct val="0"/>
              </a:spcBef>
              <a:spcAft>
                <a:spcPct val="0"/>
              </a:spcAft>
              <a:defRPr>
                <a:solidFill>
                  <a:schemeClr val="tx1"/>
                </a:solidFill>
                <a:latin typeface="Arial" charset="0"/>
              </a:defRPr>
            </a:lvl7pPr>
            <a:lvl8pPr marL="3461318" indent="-230754" eaLnBrk="0" fontAlgn="base" hangingPunct="0">
              <a:spcBef>
                <a:spcPct val="0"/>
              </a:spcBef>
              <a:spcAft>
                <a:spcPct val="0"/>
              </a:spcAft>
              <a:defRPr>
                <a:solidFill>
                  <a:schemeClr val="tx1"/>
                </a:solidFill>
                <a:latin typeface="Arial" charset="0"/>
              </a:defRPr>
            </a:lvl8pPr>
            <a:lvl9pPr marL="3922827" indent="-230754" eaLnBrk="0" fontAlgn="base" hangingPunct="0">
              <a:spcBef>
                <a:spcPct val="0"/>
              </a:spcBef>
              <a:spcAft>
                <a:spcPct val="0"/>
              </a:spcAft>
              <a:defRPr>
                <a:solidFill>
                  <a:schemeClr val="tx1"/>
                </a:solidFill>
                <a:latin typeface="Arial" charset="0"/>
              </a:defRPr>
            </a:lvl9pPr>
          </a:lstStyle>
          <a:p>
            <a:fld id="{1804F24C-3CE2-4225-BFC6-7BA821DF7C59}" type="slidenum">
              <a:rPr lang="en-US" smtClean="0"/>
              <a:pPr/>
              <a:t>17</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04076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9952" indent="-288443">
              <a:defRPr>
                <a:solidFill>
                  <a:schemeClr val="tx1"/>
                </a:solidFill>
                <a:latin typeface="Arial" charset="0"/>
              </a:defRPr>
            </a:lvl2pPr>
            <a:lvl3pPr marL="1153772" indent="-230754">
              <a:defRPr>
                <a:solidFill>
                  <a:schemeClr val="tx1"/>
                </a:solidFill>
                <a:latin typeface="Arial" charset="0"/>
              </a:defRPr>
            </a:lvl3pPr>
            <a:lvl4pPr marL="1615281" indent="-230754">
              <a:defRPr>
                <a:solidFill>
                  <a:schemeClr val="tx1"/>
                </a:solidFill>
                <a:latin typeface="Arial" charset="0"/>
              </a:defRPr>
            </a:lvl4pPr>
            <a:lvl5pPr marL="2076791" indent="-230754">
              <a:defRPr>
                <a:solidFill>
                  <a:schemeClr val="tx1"/>
                </a:solidFill>
                <a:latin typeface="Arial" charset="0"/>
              </a:defRPr>
            </a:lvl5pPr>
            <a:lvl6pPr marL="2538300" indent="-230754" eaLnBrk="0" fontAlgn="base" hangingPunct="0">
              <a:spcBef>
                <a:spcPct val="0"/>
              </a:spcBef>
              <a:spcAft>
                <a:spcPct val="0"/>
              </a:spcAft>
              <a:defRPr>
                <a:solidFill>
                  <a:schemeClr val="tx1"/>
                </a:solidFill>
                <a:latin typeface="Arial" charset="0"/>
              </a:defRPr>
            </a:lvl6pPr>
            <a:lvl7pPr marL="2999809" indent="-230754" eaLnBrk="0" fontAlgn="base" hangingPunct="0">
              <a:spcBef>
                <a:spcPct val="0"/>
              </a:spcBef>
              <a:spcAft>
                <a:spcPct val="0"/>
              </a:spcAft>
              <a:defRPr>
                <a:solidFill>
                  <a:schemeClr val="tx1"/>
                </a:solidFill>
                <a:latin typeface="Arial" charset="0"/>
              </a:defRPr>
            </a:lvl7pPr>
            <a:lvl8pPr marL="3461318" indent="-230754" eaLnBrk="0" fontAlgn="base" hangingPunct="0">
              <a:spcBef>
                <a:spcPct val="0"/>
              </a:spcBef>
              <a:spcAft>
                <a:spcPct val="0"/>
              </a:spcAft>
              <a:defRPr>
                <a:solidFill>
                  <a:schemeClr val="tx1"/>
                </a:solidFill>
                <a:latin typeface="Arial" charset="0"/>
              </a:defRPr>
            </a:lvl8pPr>
            <a:lvl9pPr marL="3922827" indent="-230754" eaLnBrk="0" fontAlgn="base" hangingPunct="0">
              <a:spcBef>
                <a:spcPct val="0"/>
              </a:spcBef>
              <a:spcAft>
                <a:spcPct val="0"/>
              </a:spcAft>
              <a:defRPr>
                <a:solidFill>
                  <a:schemeClr val="tx1"/>
                </a:solidFill>
                <a:latin typeface="Arial" charset="0"/>
              </a:defRPr>
            </a:lvl9pPr>
          </a:lstStyle>
          <a:p>
            <a:fld id="{1CA268EB-1D88-4562-AE41-2428B0473787}" type="slidenum">
              <a:rPr lang="en-US" smtClean="0"/>
              <a:pPr/>
              <a:t>18</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2008094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56AB4C-95B9-41EF-8E72-9A0F9B6D9A0F}" type="slidenum">
              <a:rPr lang="en-US" smtClean="0"/>
              <a:t>21</a:t>
            </a:fld>
            <a:endParaRPr lang="en-US"/>
          </a:p>
        </p:txBody>
      </p:sp>
    </p:spTree>
    <p:extLst>
      <p:ext uri="{BB962C8B-B14F-4D97-AF65-F5344CB8AC3E}">
        <p14:creationId xmlns:p14="http://schemas.microsoft.com/office/powerpoint/2010/main" val="3703062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9952" indent="-288443">
              <a:defRPr>
                <a:solidFill>
                  <a:schemeClr val="tx1"/>
                </a:solidFill>
                <a:latin typeface="Arial" charset="0"/>
              </a:defRPr>
            </a:lvl2pPr>
            <a:lvl3pPr marL="1153772" indent="-230754">
              <a:defRPr>
                <a:solidFill>
                  <a:schemeClr val="tx1"/>
                </a:solidFill>
                <a:latin typeface="Arial" charset="0"/>
              </a:defRPr>
            </a:lvl3pPr>
            <a:lvl4pPr marL="1615281" indent="-230754">
              <a:defRPr>
                <a:solidFill>
                  <a:schemeClr val="tx1"/>
                </a:solidFill>
                <a:latin typeface="Arial" charset="0"/>
              </a:defRPr>
            </a:lvl4pPr>
            <a:lvl5pPr marL="2076791" indent="-230754">
              <a:defRPr>
                <a:solidFill>
                  <a:schemeClr val="tx1"/>
                </a:solidFill>
                <a:latin typeface="Arial" charset="0"/>
              </a:defRPr>
            </a:lvl5pPr>
            <a:lvl6pPr marL="2538300" indent="-230754" eaLnBrk="0" fontAlgn="base" hangingPunct="0">
              <a:spcBef>
                <a:spcPct val="0"/>
              </a:spcBef>
              <a:spcAft>
                <a:spcPct val="0"/>
              </a:spcAft>
              <a:defRPr>
                <a:solidFill>
                  <a:schemeClr val="tx1"/>
                </a:solidFill>
                <a:latin typeface="Arial" charset="0"/>
              </a:defRPr>
            </a:lvl6pPr>
            <a:lvl7pPr marL="2999809" indent="-230754" eaLnBrk="0" fontAlgn="base" hangingPunct="0">
              <a:spcBef>
                <a:spcPct val="0"/>
              </a:spcBef>
              <a:spcAft>
                <a:spcPct val="0"/>
              </a:spcAft>
              <a:defRPr>
                <a:solidFill>
                  <a:schemeClr val="tx1"/>
                </a:solidFill>
                <a:latin typeface="Arial" charset="0"/>
              </a:defRPr>
            </a:lvl7pPr>
            <a:lvl8pPr marL="3461318" indent="-230754" eaLnBrk="0" fontAlgn="base" hangingPunct="0">
              <a:spcBef>
                <a:spcPct val="0"/>
              </a:spcBef>
              <a:spcAft>
                <a:spcPct val="0"/>
              </a:spcAft>
              <a:defRPr>
                <a:solidFill>
                  <a:schemeClr val="tx1"/>
                </a:solidFill>
                <a:latin typeface="Arial" charset="0"/>
              </a:defRPr>
            </a:lvl8pPr>
            <a:lvl9pPr marL="3922827" indent="-230754" eaLnBrk="0" fontAlgn="base" hangingPunct="0">
              <a:spcBef>
                <a:spcPct val="0"/>
              </a:spcBef>
              <a:spcAft>
                <a:spcPct val="0"/>
              </a:spcAft>
              <a:defRPr>
                <a:solidFill>
                  <a:schemeClr val="tx1"/>
                </a:solidFill>
                <a:latin typeface="Arial" charset="0"/>
              </a:defRPr>
            </a:lvl9pPr>
          </a:lstStyle>
          <a:p>
            <a:fld id="{CE9A461E-E50D-47CC-8937-0601C469D35E}" type="slidenum">
              <a:rPr lang="en-US" smtClean="0"/>
              <a:pPr/>
              <a:t>29</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196798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9952" indent="-288443">
              <a:defRPr>
                <a:solidFill>
                  <a:schemeClr val="tx1"/>
                </a:solidFill>
                <a:latin typeface="Arial" charset="0"/>
              </a:defRPr>
            </a:lvl2pPr>
            <a:lvl3pPr marL="1153772" indent="-230754">
              <a:defRPr>
                <a:solidFill>
                  <a:schemeClr val="tx1"/>
                </a:solidFill>
                <a:latin typeface="Arial" charset="0"/>
              </a:defRPr>
            </a:lvl3pPr>
            <a:lvl4pPr marL="1615281" indent="-230754">
              <a:defRPr>
                <a:solidFill>
                  <a:schemeClr val="tx1"/>
                </a:solidFill>
                <a:latin typeface="Arial" charset="0"/>
              </a:defRPr>
            </a:lvl4pPr>
            <a:lvl5pPr marL="2076791" indent="-230754">
              <a:defRPr>
                <a:solidFill>
                  <a:schemeClr val="tx1"/>
                </a:solidFill>
                <a:latin typeface="Arial" charset="0"/>
              </a:defRPr>
            </a:lvl5pPr>
            <a:lvl6pPr marL="2538300" indent="-230754" eaLnBrk="0" fontAlgn="base" hangingPunct="0">
              <a:spcBef>
                <a:spcPct val="0"/>
              </a:spcBef>
              <a:spcAft>
                <a:spcPct val="0"/>
              </a:spcAft>
              <a:defRPr>
                <a:solidFill>
                  <a:schemeClr val="tx1"/>
                </a:solidFill>
                <a:latin typeface="Arial" charset="0"/>
              </a:defRPr>
            </a:lvl6pPr>
            <a:lvl7pPr marL="2999809" indent="-230754" eaLnBrk="0" fontAlgn="base" hangingPunct="0">
              <a:spcBef>
                <a:spcPct val="0"/>
              </a:spcBef>
              <a:spcAft>
                <a:spcPct val="0"/>
              </a:spcAft>
              <a:defRPr>
                <a:solidFill>
                  <a:schemeClr val="tx1"/>
                </a:solidFill>
                <a:latin typeface="Arial" charset="0"/>
              </a:defRPr>
            </a:lvl7pPr>
            <a:lvl8pPr marL="3461318" indent="-230754" eaLnBrk="0" fontAlgn="base" hangingPunct="0">
              <a:spcBef>
                <a:spcPct val="0"/>
              </a:spcBef>
              <a:spcAft>
                <a:spcPct val="0"/>
              </a:spcAft>
              <a:defRPr>
                <a:solidFill>
                  <a:schemeClr val="tx1"/>
                </a:solidFill>
                <a:latin typeface="Arial" charset="0"/>
              </a:defRPr>
            </a:lvl8pPr>
            <a:lvl9pPr marL="3922827" indent="-230754" eaLnBrk="0" fontAlgn="base" hangingPunct="0">
              <a:spcBef>
                <a:spcPct val="0"/>
              </a:spcBef>
              <a:spcAft>
                <a:spcPct val="0"/>
              </a:spcAft>
              <a:defRPr>
                <a:solidFill>
                  <a:schemeClr val="tx1"/>
                </a:solidFill>
                <a:latin typeface="Arial" charset="0"/>
              </a:defRPr>
            </a:lvl9pPr>
          </a:lstStyle>
          <a:p>
            <a:fld id="{4E43CBF7-9AED-4242-A215-D68E53F6BF02}" type="slidenum">
              <a:rPr lang="en-US" smtClean="0"/>
              <a:pPr/>
              <a:t>33</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706494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7D90C0-2933-45E5-BB9B-D636557AE87A}" type="slidenum">
              <a:rPr lang="en-US" smtClean="0"/>
              <a:t>36</a:t>
            </a:fld>
            <a:endParaRPr lang="en-US"/>
          </a:p>
        </p:txBody>
      </p:sp>
    </p:spTree>
    <p:extLst>
      <p:ext uri="{BB962C8B-B14F-4D97-AF65-F5344CB8AC3E}">
        <p14:creationId xmlns:p14="http://schemas.microsoft.com/office/powerpoint/2010/main" val="1827511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7A09251-06AC-4F5B-84F5-353ADBF1B351}" type="datetimeFigureOut">
              <a:rPr lang="en-US" smtClean="0"/>
              <a:t>7/7/2016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41BD36F-6865-4D17-953B-695891B07BC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A09251-06AC-4F5B-84F5-353ADBF1B351}" type="datetimeFigureOut">
              <a:rPr lang="en-US" smtClean="0"/>
              <a:t>7/7/2016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1BD36F-6865-4D17-953B-695891B07BC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A09251-06AC-4F5B-84F5-353ADBF1B351}" type="datetimeFigureOut">
              <a:rPr lang="en-US" smtClean="0"/>
              <a:t>7/7/2016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1BD36F-6865-4D17-953B-695891B07BC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48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9"/>
          <p:cNvSpPr>
            <a:spLocks noGrp="1" noChangeArrowheads="1"/>
          </p:cNvSpPr>
          <p:nvPr>
            <p:ph type="dt" sz="half" idx="10"/>
          </p:nvPr>
        </p:nvSpPr>
        <p:spPr>
          <a:ln/>
        </p:spPr>
        <p:txBody>
          <a:bodyPr/>
          <a:lstStyle>
            <a:lvl1pPr>
              <a:defRPr/>
            </a:lvl1pPr>
          </a:lstStyle>
          <a:p>
            <a:pPr>
              <a:defRPr/>
            </a:pPr>
            <a:endParaRPr lang="en-US"/>
          </a:p>
        </p:txBody>
      </p:sp>
      <p:sp>
        <p:nvSpPr>
          <p:cNvPr id="4" name="Rectangle 70"/>
          <p:cNvSpPr>
            <a:spLocks noGrp="1" noChangeArrowheads="1"/>
          </p:cNvSpPr>
          <p:nvPr>
            <p:ph type="ftr" sz="quarter" idx="11"/>
          </p:nvPr>
        </p:nvSpPr>
        <p:spPr>
          <a:ln/>
        </p:spPr>
        <p:txBody>
          <a:bodyPr/>
          <a:lstStyle>
            <a:lvl1pPr>
              <a:defRPr/>
            </a:lvl1pPr>
          </a:lstStyle>
          <a:p>
            <a:pPr>
              <a:defRPr/>
            </a:pPr>
            <a:endParaRPr lang="en-US"/>
          </a:p>
        </p:txBody>
      </p:sp>
      <p:sp>
        <p:nvSpPr>
          <p:cNvPr id="5" name="Rectangle 71"/>
          <p:cNvSpPr>
            <a:spLocks noGrp="1" noChangeArrowheads="1"/>
          </p:cNvSpPr>
          <p:nvPr>
            <p:ph type="sldNum" sz="quarter" idx="12"/>
          </p:nvPr>
        </p:nvSpPr>
        <p:spPr>
          <a:ln/>
        </p:spPr>
        <p:txBody>
          <a:bodyPr/>
          <a:lstStyle>
            <a:lvl1pPr>
              <a:defRPr/>
            </a:lvl1pPr>
          </a:lstStyle>
          <a:p>
            <a:pPr>
              <a:defRPr/>
            </a:pPr>
            <a:fld id="{74C1FA47-61EE-4AC7-8DC8-3EFAE3B21AE1}" type="slidenum">
              <a:rPr lang="en-US"/>
              <a:pPr>
                <a:defRPr/>
              </a:pPr>
              <a:t>‹#›</a:t>
            </a:fld>
            <a:endParaRPr lang="en-US"/>
          </a:p>
        </p:txBody>
      </p:sp>
    </p:spTree>
    <p:extLst>
      <p:ext uri="{BB962C8B-B14F-4D97-AF65-F5344CB8AC3E}">
        <p14:creationId xmlns:p14="http://schemas.microsoft.com/office/powerpoint/2010/main" val="523720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A09251-06AC-4F5B-84F5-353ADBF1B351}" type="datetimeFigureOut">
              <a:rPr lang="en-US" smtClean="0"/>
              <a:t>7/7/2016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1BD36F-6865-4D17-953B-695891B07BC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7A09251-06AC-4F5B-84F5-353ADBF1B351}" type="datetimeFigureOut">
              <a:rPr lang="en-US" smtClean="0"/>
              <a:t>7/7/2016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1BD36F-6865-4D17-953B-695891B07BC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A09251-06AC-4F5B-84F5-353ADBF1B351}" type="datetimeFigureOut">
              <a:rPr lang="en-US" smtClean="0"/>
              <a:t>7/7/2016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1BD36F-6865-4D17-953B-695891B07BC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7A09251-06AC-4F5B-84F5-353ADBF1B351}" type="datetimeFigureOut">
              <a:rPr lang="en-US" smtClean="0"/>
              <a:t>7/7/2016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1BD36F-6865-4D17-953B-695891B07BC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7A09251-06AC-4F5B-84F5-353ADBF1B351}" type="datetimeFigureOut">
              <a:rPr lang="en-US" smtClean="0"/>
              <a:t>7/7/2016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1BD36F-6865-4D17-953B-695891B07BC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A09251-06AC-4F5B-84F5-353ADBF1B351}" type="datetimeFigureOut">
              <a:rPr lang="en-US" smtClean="0"/>
              <a:t>7/7/2016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1BD36F-6865-4D17-953B-695891B07BC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A09251-06AC-4F5B-84F5-353ADBF1B351}" type="datetimeFigureOut">
              <a:rPr lang="en-US" smtClean="0"/>
              <a:t>7/7/2016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1BD36F-6865-4D17-953B-695891B07BC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7A09251-06AC-4F5B-84F5-353ADBF1B351}" type="datetimeFigureOut">
              <a:rPr lang="en-US" smtClean="0"/>
              <a:t>7/7/2016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41BD36F-6865-4D17-953B-695891B07BC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7A09251-06AC-4F5B-84F5-353ADBF1B351}" type="datetimeFigureOut">
              <a:rPr lang="en-US" smtClean="0"/>
              <a:t>7/7/2016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41BD36F-6865-4D17-953B-695891B07BC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hyperlink" Target="http://youtu.be/A1LQYAPpLe4"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hyperlink" Target="http://youtu.be/WXzmcQvDSlg"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youtu.be/Ww96K3w40PA" TargetMode="External"/><Relationship Id="rId7" Type="http://schemas.openxmlformats.org/officeDocument/2006/relationships/hyperlink" Target="http://youtu.be/GklcrLUcZIc"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hyperlink" Target="http://youtu.be/ZfcHWdcBQsg" TargetMode="External"/><Relationship Id="rId5" Type="http://schemas.openxmlformats.org/officeDocument/2006/relationships/hyperlink" Target="http://youtu.be/A1UXcfmWNCk" TargetMode="External"/><Relationship Id="rId4" Type="http://schemas.openxmlformats.org/officeDocument/2006/relationships/hyperlink" Target="http://youtu.be/LOAJdZTTT1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362200"/>
            <a:ext cx="7851775" cy="2133600"/>
          </a:xfrm>
        </p:spPr>
        <p:txBody>
          <a:bodyPr/>
          <a:lstStyle/>
          <a:p>
            <a:pPr algn="ctr"/>
            <a:r>
              <a:rPr lang="en-US" dirty="0" smtClean="0"/>
              <a:t>       Adulthood 101</a:t>
            </a:r>
            <a:endParaRPr lang="en-US" dirty="0"/>
          </a:p>
        </p:txBody>
      </p:sp>
      <p:sp>
        <p:nvSpPr>
          <p:cNvPr id="3" name="Subtitle 2"/>
          <p:cNvSpPr>
            <a:spLocks noGrp="1"/>
          </p:cNvSpPr>
          <p:nvPr>
            <p:ph type="subTitle" idx="4294967295"/>
          </p:nvPr>
        </p:nvSpPr>
        <p:spPr>
          <a:xfrm>
            <a:off x="304800" y="4724400"/>
            <a:ext cx="8001000" cy="1600200"/>
          </a:xfrm>
        </p:spPr>
        <p:txBody>
          <a:bodyPr/>
          <a:lstStyle/>
          <a:p>
            <a:pPr algn="ctr"/>
            <a:r>
              <a:rPr lang="en-US" dirty="0" smtClean="0"/>
              <a:t>PWSA USA Conference 2015</a:t>
            </a:r>
          </a:p>
          <a:p>
            <a:pPr algn="ctr"/>
            <a:r>
              <a:rPr lang="en-US" dirty="0" smtClean="0"/>
              <a:t>Elizabeth Roof, Vanderbilt Kennedy Center</a:t>
            </a:r>
          </a:p>
          <a:p>
            <a:pPr algn="ctr"/>
            <a:endParaRPr lang="en-US" dirty="0" smtClean="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914400"/>
            <a:ext cx="4495800" cy="26769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16509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90600" y="228600"/>
            <a:ext cx="7620000" cy="838200"/>
          </a:xfrm>
        </p:spPr>
        <p:txBody>
          <a:bodyPr/>
          <a:lstStyle/>
          <a:p>
            <a:pPr algn="ctr"/>
            <a:r>
              <a:rPr lang="en-US" dirty="0" smtClean="0"/>
              <a:t>Autism in PWS</a:t>
            </a:r>
            <a:endParaRPr lang="en-US" dirty="0"/>
          </a:p>
        </p:txBody>
      </p:sp>
      <p:sp>
        <p:nvSpPr>
          <p:cNvPr id="8" name="Content Placeholder 7"/>
          <p:cNvSpPr>
            <a:spLocks noGrp="1"/>
          </p:cNvSpPr>
          <p:nvPr>
            <p:ph idx="1"/>
          </p:nvPr>
        </p:nvSpPr>
        <p:spPr>
          <a:xfrm>
            <a:off x="1143000" y="1143000"/>
            <a:ext cx="7103533" cy="5410200"/>
          </a:xfrm>
        </p:spPr>
        <p:txBody>
          <a:bodyPr>
            <a:normAutofit fontScale="92500"/>
          </a:bodyPr>
          <a:lstStyle/>
          <a:p>
            <a:r>
              <a:rPr lang="en-US" sz="2800" dirty="0"/>
              <a:t>Those with UPD more likely to have severe affective disorder with psychosis (Boer, 2002) </a:t>
            </a:r>
          </a:p>
          <a:p>
            <a:r>
              <a:rPr lang="en-US" sz="2800" dirty="0"/>
              <a:t>Those with UPD more likely to have ASD symptoms (</a:t>
            </a:r>
            <a:r>
              <a:rPr lang="en-US" sz="2800" dirty="0" err="1"/>
              <a:t>Veltman</a:t>
            </a:r>
            <a:r>
              <a:rPr lang="en-US" sz="2800" dirty="0"/>
              <a:t>, 2005; Koenig, </a:t>
            </a:r>
            <a:r>
              <a:rPr lang="en-US" sz="2800" dirty="0" smtClean="0"/>
              <a:t>2004, </a:t>
            </a:r>
            <a:r>
              <a:rPr lang="en-US" sz="2800" dirty="0" err="1" smtClean="0"/>
              <a:t>Dimitropoulos</a:t>
            </a:r>
            <a:r>
              <a:rPr lang="en-US" sz="2800" dirty="0" smtClean="0"/>
              <a:t>, 2010)</a:t>
            </a:r>
            <a:endParaRPr lang="en-US" sz="2800" dirty="0"/>
          </a:p>
          <a:p>
            <a:r>
              <a:rPr lang="en-US" sz="2800" dirty="0"/>
              <a:t>Overexpression of maternally imprinted genes in 15 q 11-13. </a:t>
            </a:r>
          </a:p>
          <a:p>
            <a:r>
              <a:rPr lang="en-US" sz="2800" dirty="0"/>
              <a:t>Psychosis- risk factors /symptoms/remission</a:t>
            </a:r>
          </a:p>
          <a:p>
            <a:r>
              <a:rPr lang="en-US" sz="2800" dirty="0">
                <a:solidFill>
                  <a:schemeClr val="accent5"/>
                </a:solidFill>
              </a:rPr>
              <a:t>Assessment of symptoms-observations and caregiver </a:t>
            </a:r>
            <a:r>
              <a:rPr lang="en-US" sz="2800" dirty="0" smtClean="0">
                <a:solidFill>
                  <a:schemeClr val="accent5"/>
                </a:solidFill>
              </a:rPr>
              <a:t>reports-we need the same language to describe</a:t>
            </a:r>
            <a:endParaRPr lang="en-US" sz="2800" dirty="0">
              <a:solidFill>
                <a:schemeClr val="accent5"/>
              </a:solidFill>
            </a:endParaRPr>
          </a:p>
          <a:p>
            <a:endParaRPr lang="en-US" dirty="0"/>
          </a:p>
        </p:txBody>
      </p:sp>
    </p:spTree>
    <p:extLst>
      <p:ext uri="{BB962C8B-B14F-4D97-AF65-F5344CB8AC3E}">
        <p14:creationId xmlns:p14="http://schemas.microsoft.com/office/powerpoint/2010/main" val="3916247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09600"/>
            <a:ext cx="8229600" cy="762000"/>
          </a:xfrm>
        </p:spPr>
        <p:txBody>
          <a:bodyPr>
            <a:normAutofit fontScale="90000"/>
          </a:bodyPr>
          <a:lstStyle/>
          <a:p>
            <a:pPr algn="ctr"/>
            <a:r>
              <a:rPr lang="en-US" dirty="0" smtClean="0"/>
              <a:t>Overlap of ASD and PWS</a:t>
            </a:r>
            <a:endParaRPr lang="en-US" dirty="0"/>
          </a:p>
        </p:txBody>
      </p:sp>
      <p:sp>
        <p:nvSpPr>
          <p:cNvPr id="2" name="Content Placeholder 1"/>
          <p:cNvSpPr>
            <a:spLocks noGrp="1"/>
          </p:cNvSpPr>
          <p:nvPr>
            <p:ph idx="1"/>
          </p:nvPr>
        </p:nvSpPr>
        <p:spPr>
          <a:xfrm>
            <a:off x="872067" y="1676400"/>
            <a:ext cx="7408333" cy="4449763"/>
          </a:xfrm>
        </p:spPr>
        <p:txBody>
          <a:bodyPr>
            <a:normAutofit lnSpcReduction="10000"/>
          </a:bodyPr>
          <a:lstStyle/>
          <a:p>
            <a:r>
              <a:rPr lang="en-US" sz="2800" dirty="0"/>
              <a:t>Repetitive behaviors</a:t>
            </a:r>
          </a:p>
          <a:p>
            <a:r>
              <a:rPr lang="en-US" sz="2800" dirty="0"/>
              <a:t>Anxiety over novel </a:t>
            </a:r>
            <a:r>
              <a:rPr lang="en-US" sz="2800" dirty="0" smtClean="0"/>
              <a:t>situations-react strongly</a:t>
            </a:r>
            <a:endParaRPr lang="en-US" sz="2800" dirty="0"/>
          </a:p>
          <a:p>
            <a:r>
              <a:rPr lang="en-US" sz="2800" dirty="0"/>
              <a:t>Restricted interests-not just </a:t>
            </a:r>
            <a:r>
              <a:rPr lang="en-US" sz="2800" dirty="0" smtClean="0"/>
              <a:t>food (subjects)</a:t>
            </a:r>
            <a:endParaRPr lang="en-US" sz="2800" dirty="0"/>
          </a:p>
          <a:p>
            <a:r>
              <a:rPr lang="en-US" sz="2800" dirty="0"/>
              <a:t>Poor social cues</a:t>
            </a:r>
          </a:p>
          <a:p>
            <a:r>
              <a:rPr lang="en-US" sz="2800" dirty="0"/>
              <a:t>Lack of perspective taking/insight</a:t>
            </a:r>
          </a:p>
          <a:p>
            <a:r>
              <a:rPr lang="en-US" sz="2800" dirty="0"/>
              <a:t>Scripted speech-questions</a:t>
            </a:r>
          </a:p>
          <a:p>
            <a:r>
              <a:rPr lang="en-US" sz="2800" dirty="0"/>
              <a:t>Need to follow </a:t>
            </a:r>
            <a:r>
              <a:rPr lang="en-US" sz="2800" dirty="0" smtClean="0"/>
              <a:t>schedules/routines</a:t>
            </a:r>
          </a:p>
          <a:p>
            <a:r>
              <a:rPr lang="en-US" sz="2800" dirty="0" smtClean="0"/>
              <a:t>Sensory issues-textures, touch and smell </a:t>
            </a:r>
            <a:endParaRPr lang="en-US" sz="2800" dirty="0"/>
          </a:p>
          <a:p>
            <a:r>
              <a:rPr lang="en-US" sz="2800" dirty="0">
                <a:solidFill>
                  <a:schemeClr val="accent3">
                    <a:lumMod val="75000"/>
                  </a:schemeClr>
                </a:solidFill>
              </a:rPr>
              <a:t>Assessment and Observations</a:t>
            </a:r>
          </a:p>
          <a:p>
            <a:endParaRPr lang="en-US" dirty="0"/>
          </a:p>
        </p:txBody>
      </p:sp>
    </p:spTree>
    <p:extLst>
      <p:ext uri="{BB962C8B-B14F-4D97-AF65-F5344CB8AC3E}">
        <p14:creationId xmlns:p14="http://schemas.microsoft.com/office/powerpoint/2010/main" val="684249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152400"/>
            <a:ext cx="8183880" cy="1219200"/>
          </a:xfrm>
        </p:spPr>
        <p:txBody>
          <a:bodyPr>
            <a:normAutofit fontScale="90000"/>
          </a:bodyPr>
          <a:lstStyle/>
          <a:p>
            <a:r>
              <a:rPr lang="en-US" dirty="0" smtClean="0"/>
              <a:t>Autism in PWS looks different</a:t>
            </a:r>
            <a:endParaRPr lang="en-US" dirty="0"/>
          </a:p>
        </p:txBody>
      </p:sp>
      <p:sp>
        <p:nvSpPr>
          <p:cNvPr id="5" name="Content Placeholder 4"/>
          <p:cNvSpPr>
            <a:spLocks noGrp="1"/>
          </p:cNvSpPr>
          <p:nvPr>
            <p:ph sz="half" idx="1"/>
          </p:nvPr>
        </p:nvSpPr>
        <p:spPr>
          <a:xfrm>
            <a:off x="761999" y="1295400"/>
            <a:ext cx="3736847" cy="5334001"/>
          </a:xfrm>
        </p:spPr>
        <p:txBody>
          <a:bodyPr>
            <a:normAutofit lnSpcReduction="10000"/>
          </a:bodyPr>
          <a:lstStyle/>
          <a:p>
            <a:r>
              <a:rPr lang="en-US" dirty="0">
                <a:solidFill>
                  <a:schemeClr val="tx1"/>
                </a:solidFill>
              </a:rPr>
              <a:t>More common in those with UPD and boys</a:t>
            </a:r>
          </a:p>
          <a:p>
            <a:r>
              <a:rPr lang="en-US" dirty="0">
                <a:solidFill>
                  <a:schemeClr val="tx1"/>
                </a:solidFill>
              </a:rPr>
              <a:t>Poor social and communication skills</a:t>
            </a:r>
          </a:p>
          <a:p>
            <a:r>
              <a:rPr lang="en-US" dirty="0">
                <a:solidFill>
                  <a:schemeClr val="tx1"/>
                </a:solidFill>
              </a:rPr>
              <a:t>Restricted interests</a:t>
            </a:r>
          </a:p>
          <a:p>
            <a:r>
              <a:rPr lang="en-US" dirty="0">
                <a:solidFill>
                  <a:schemeClr val="tx1"/>
                </a:solidFill>
              </a:rPr>
              <a:t>Rigidity and repetitive behavior</a:t>
            </a:r>
          </a:p>
          <a:p>
            <a:r>
              <a:rPr lang="en-US" dirty="0">
                <a:solidFill>
                  <a:schemeClr val="tx1"/>
                </a:solidFill>
              </a:rPr>
              <a:t>Sensory issues</a:t>
            </a:r>
          </a:p>
          <a:p>
            <a:r>
              <a:rPr lang="en-US" dirty="0">
                <a:solidFill>
                  <a:schemeClr val="tx1"/>
                </a:solidFill>
              </a:rPr>
              <a:t>Poor eye contact</a:t>
            </a:r>
          </a:p>
          <a:p>
            <a:r>
              <a:rPr lang="en-US" dirty="0">
                <a:solidFill>
                  <a:schemeClr val="tx1"/>
                </a:solidFill>
              </a:rPr>
              <a:t>Lack empathy and ability to read social cues</a:t>
            </a:r>
          </a:p>
          <a:p>
            <a:endParaRPr lang="en-US" dirty="0"/>
          </a:p>
        </p:txBody>
      </p:sp>
      <p:sp>
        <p:nvSpPr>
          <p:cNvPr id="6" name="Content Placeholder 5"/>
          <p:cNvSpPr>
            <a:spLocks noGrp="1"/>
          </p:cNvSpPr>
          <p:nvPr>
            <p:ph sz="half" idx="2"/>
          </p:nvPr>
        </p:nvSpPr>
        <p:spPr>
          <a:xfrm>
            <a:off x="4572000" y="1371600"/>
            <a:ext cx="4419600" cy="5181600"/>
          </a:xfrm>
        </p:spPr>
        <p:txBody>
          <a:bodyPr>
            <a:noAutofit/>
          </a:bodyPr>
          <a:lstStyle/>
          <a:p>
            <a:pPr lvl="0">
              <a:buClrTx/>
              <a:buSzTx/>
              <a:buFont typeface="Arial" pitchFamily="34" charset="0"/>
              <a:buChar char="•"/>
            </a:pPr>
            <a:r>
              <a:rPr lang="en-US" dirty="0">
                <a:solidFill>
                  <a:srgbClr val="3F3F3F"/>
                </a:solidFill>
              </a:rPr>
              <a:t>We have found cases in those with Deletion and Imp Mutation</a:t>
            </a:r>
          </a:p>
          <a:p>
            <a:pPr lvl="0">
              <a:buClrTx/>
              <a:buSzTx/>
              <a:buFont typeface="Arial" pitchFamily="34" charset="0"/>
              <a:buChar char="•"/>
            </a:pPr>
            <a:r>
              <a:rPr lang="en-US" dirty="0">
                <a:solidFill>
                  <a:srgbClr val="3F3F3F"/>
                </a:solidFill>
              </a:rPr>
              <a:t>Some have classic Autism and PWS phenotype is overshadowed</a:t>
            </a:r>
          </a:p>
          <a:p>
            <a:pPr lvl="0">
              <a:buClrTx/>
              <a:buSzTx/>
              <a:buFont typeface="Arial" pitchFamily="34" charset="0"/>
              <a:buChar char="•"/>
            </a:pPr>
            <a:r>
              <a:rPr lang="en-US" dirty="0">
                <a:solidFill>
                  <a:srgbClr val="3F3F3F"/>
                </a:solidFill>
              </a:rPr>
              <a:t>Most of cases that meet criteria don’t seem to have “true ASD” </a:t>
            </a:r>
          </a:p>
          <a:p>
            <a:pPr lvl="0">
              <a:buClrTx/>
              <a:buSzTx/>
              <a:buFont typeface="Arial" pitchFamily="34" charset="0"/>
              <a:buChar char="•"/>
            </a:pPr>
            <a:r>
              <a:rPr lang="en-US" dirty="0">
                <a:solidFill>
                  <a:srgbClr val="3F3F3F"/>
                </a:solidFill>
              </a:rPr>
              <a:t>We use the Gold standard and multiple raters to ensure accurate diagnosis</a:t>
            </a:r>
          </a:p>
          <a:p>
            <a:endParaRPr lang="en-US" dirty="0"/>
          </a:p>
        </p:txBody>
      </p:sp>
    </p:spTree>
    <p:extLst>
      <p:ext uri="{BB962C8B-B14F-4D97-AF65-F5344CB8AC3E}">
        <p14:creationId xmlns:p14="http://schemas.microsoft.com/office/powerpoint/2010/main" val="7268779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533400" y="0"/>
            <a:ext cx="8382000" cy="762000"/>
          </a:xfrm>
        </p:spPr>
        <p:txBody>
          <a:bodyPr/>
          <a:lstStyle/>
          <a:p>
            <a:pPr algn="ctr"/>
            <a:r>
              <a:rPr lang="en-US" sz="3200" b="1" dirty="0" smtClean="0"/>
              <a:t>Obsessive Compulsive Disorder</a:t>
            </a:r>
            <a:endParaRPr lang="en-US" sz="3200" b="1" dirty="0"/>
          </a:p>
        </p:txBody>
      </p:sp>
      <p:sp>
        <p:nvSpPr>
          <p:cNvPr id="12" name="Text Placeholder 11"/>
          <p:cNvSpPr>
            <a:spLocks noGrp="1"/>
          </p:cNvSpPr>
          <p:nvPr>
            <p:ph type="body" idx="2"/>
          </p:nvPr>
        </p:nvSpPr>
        <p:spPr>
          <a:xfrm>
            <a:off x="0" y="762000"/>
            <a:ext cx="8909538" cy="1143000"/>
          </a:xfrm>
        </p:spPr>
        <p:txBody>
          <a:bodyPr>
            <a:noAutofit/>
          </a:bodyPr>
          <a:lstStyle/>
          <a:p>
            <a:pPr algn="ctr"/>
            <a:r>
              <a:rPr lang="en-US" sz="2400" dirty="0" smtClean="0"/>
              <a:t>No gender, subtype, age or BMI differences in OCD</a:t>
            </a:r>
          </a:p>
          <a:p>
            <a:pPr algn="ctr"/>
            <a:r>
              <a:rPr lang="en-US" sz="2400" dirty="0" smtClean="0"/>
              <a:t>More hyperphagia symptoms in those who meet criteria (t=-3.23, p=.001)</a:t>
            </a:r>
            <a:endParaRPr lang="en-US" sz="2400" dirty="0"/>
          </a:p>
        </p:txBody>
      </p:sp>
      <p:sp>
        <p:nvSpPr>
          <p:cNvPr id="14" name="TextBox 13"/>
          <p:cNvSpPr txBox="1"/>
          <p:nvPr/>
        </p:nvSpPr>
        <p:spPr>
          <a:xfrm>
            <a:off x="6090138" y="1905000"/>
            <a:ext cx="2819400" cy="4031873"/>
          </a:xfrm>
          <a:prstGeom prst="rect">
            <a:avLst/>
          </a:prstGeom>
          <a:noFill/>
        </p:spPr>
        <p:txBody>
          <a:bodyPr wrap="square" rtlCol="0">
            <a:spAutoFit/>
          </a:bodyPr>
          <a:lstStyle/>
          <a:p>
            <a:r>
              <a:rPr lang="en-US" sz="3200" dirty="0" smtClean="0"/>
              <a:t>It is important to see how these behaviors affect the person and more importantly their family</a:t>
            </a:r>
            <a:r>
              <a:rPr lang="en-US" dirty="0" smtClean="0"/>
              <a:t>. </a:t>
            </a:r>
            <a:endParaRPr lang="en-US" dirty="0"/>
          </a:p>
        </p:txBody>
      </p:sp>
      <p:sp>
        <p:nvSpPr>
          <p:cNvPr id="2" name="Content Placeholder 1"/>
          <p:cNvSpPr>
            <a:spLocks noGrp="1"/>
          </p:cNvSpPr>
          <p:nvPr>
            <p:ph sz="half" idx="1"/>
          </p:nvPr>
        </p:nvSpPr>
        <p:spPr/>
        <p:txBody>
          <a:bodyPr/>
          <a:lstStyle/>
          <a:p>
            <a:endParaRPr lang="en-US"/>
          </a:p>
        </p:txBody>
      </p:sp>
    </p:spTree>
    <p:extLst>
      <p:ext uri="{BB962C8B-B14F-4D97-AF65-F5344CB8AC3E}">
        <p14:creationId xmlns:p14="http://schemas.microsoft.com/office/powerpoint/2010/main" val="487757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algn="ctr" eaLnBrk="1" hangingPunct="1">
              <a:defRPr/>
            </a:pPr>
            <a:r>
              <a:rPr lang="en-US" dirty="0" smtClean="0"/>
              <a:t>Compulsive symptoms </a:t>
            </a:r>
          </a:p>
        </p:txBody>
      </p:sp>
      <p:sp>
        <p:nvSpPr>
          <p:cNvPr id="154627" name="Rectangle 3"/>
          <p:cNvSpPr>
            <a:spLocks noGrp="1" noChangeArrowheads="1"/>
          </p:cNvSpPr>
          <p:nvPr>
            <p:ph type="body" idx="1"/>
          </p:nvPr>
        </p:nvSpPr>
        <p:spPr/>
        <p:txBody>
          <a:bodyPr>
            <a:normAutofit fontScale="92500"/>
          </a:bodyPr>
          <a:lstStyle/>
          <a:p>
            <a:pPr eaLnBrk="1" hangingPunct="1">
              <a:defRPr/>
            </a:pPr>
            <a:r>
              <a:rPr lang="en-US" sz="2800" dirty="0" smtClean="0"/>
              <a:t>High rates of compulsive behaviors not related to food, increased risk of OCD</a:t>
            </a:r>
          </a:p>
          <a:p>
            <a:pPr eaLnBrk="1" hangingPunct="1">
              <a:defRPr/>
            </a:pPr>
            <a:r>
              <a:rPr lang="en-US" sz="2800" dirty="0" smtClean="0"/>
              <a:t>Hoarding (paper, toiletries, stuff)- 80% of group</a:t>
            </a:r>
          </a:p>
          <a:p>
            <a:pPr eaLnBrk="1" hangingPunct="1">
              <a:defRPr/>
            </a:pPr>
            <a:r>
              <a:rPr lang="en-US" sz="2800" dirty="0" smtClean="0"/>
              <a:t>Ordering and arranging by color, size, shape</a:t>
            </a:r>
          </a:p>
          <a:p>
            <a:pPr eaLnBrk="1" hangingPunct="1">
              <a:defRPr/>
            </a:pPr>
            <a:r>
              <a:rPr lang="en-US" sz="2800" dirty="0" smtClean="0"/>
              <a:t>Symmetry, exactness (e.g., cutting coupons, stacking, excessive erasing and rewriting)</a:t>
            </a:r>
          </a:p>
          <a:p>
            <a:pPr eaLnBrk="1" hangingPunct="1">
              <a:defRPr/>
            </a:pPr>
            <a:r>
              <a:rPr lang="en-US" sz="2800" dirty="0" smtClean="0"/>
              <a:t> </a:t>
            </a:r>
            <a:r>
              <a:rPr lang="en-US" sz="2800" dirty="0"/>
              <a:t>L</a:t>
            </a:r>
            <a:r>
              <a:rPr lang="en-US" sz="2800" dirty="0" smtClean="0"/>
              <a:t>ong showers-using a ton of shampoo/body wash</a:t>
            </a:r>
          </a:p>
          <a:p>
            <a:pPr eaLnBrk="1" hangingPunct="1">
              <a:defRPr/>
            </a:pPr>
            <a:r>
              <a:rPr lang="en-US" sz="2800" dirty="0" smtClean="0"/>
              <a:t>Some food-related rituals-plates, eat in order</a:t>
            </a:r>
          </a:p>
          <a:p>
            <a:pPr eaLnBrk="1" hangingPunct="1">
              <a:defRPr/>
            </a:pPr>
            <a:r>
              <a:rPr lang="en-US" sz="2800" dirty="0" smtClean="0"/>
              <a:t>Skin-picking, hair pulling</a:t>
            </a:r>
          </a:p>
        </p:txBody>
      </p:sp>
    </p:spTree>
    <p:extLst>
      <p:ext uri="{BB962C8B-B14F-4D97-AF65-F5344CB8AC3E}">
        <p14:creationId xmlns:p14="http://schemas.microsoft.com/office/powerpoint/2010/main" val="2247712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6200" y="5486400"/>
            <a:ext cx="9144000" cy="1197936"/>
          </a:xfrm>
        </p:spPr>
        <p:txBody>
          <a:bodyPr>
            <a:normAutofit fontScale="90000"/>
          </a:bodyPr>
          <a:lstStyle/>
          <a:p>
            <a:pPr algn="ctr"/>
            <a:r>
              <a:rPr lang="en-US" sz="2800" dirty="0" smtClean="0"/>
              <a:t>Those with OCD had more hyperphagia symptoms </a:t>
            </a:r>
            <a:br>
              <a:rPr lang="en-US" sz="2800" dirty="0" smtClean="0"/>
            </a:br>
            <a:r>
              <a:rPr lang="en-US" sz="2800" dirty="0" smtClean="0"/>
              <a:t>( p=.01). We don’t find it related to any other diagnosis. So it’s not all about food. We need to know more. </a:t>
            </a:r>
            <a:endParaRPr lang="en-US" sz="2800" dirty="0"/>
          </a:p>
        </p:txBody>
      </p:sp>
      <p:sp>
        <p:nvSpPr>
          <p:cNvPr id="6" name="Text Placeholder 5"/>
          <p:cNvSpPr>
            <a:spLocks noGrp="1"/>
          </p:cNvSpPr>
          <p:nvPr>
            <p:ph type="body" idx="1"/>
          </p:nvPr>
        </p:nvSpPr>
        <p:spPr>
          <a:xfrm>
            <a:off x="76200" y="228600"/>
            <a:ext cx="4419600" cy="685800"/>
          </a:xfrm>
        </p:spPr>
        <p:txBody>
          <a:bodyPr>
            <a:normAutofit lnSpcReduction="10000"/>
          </a:bodyPr>
          <a:lstStyle/>
          <a:p>
            <a:pPr algn="ctr"/>
            <a:r>
              <a:rPr lang="en-US" dirty="0" smtClean="0"/>
              <a:t>How does hyperphagia relate to anxiety?</a:t>
            </a:r>
            <a:endParaRPr lang="en-US" dirty="0"/>
          </a:p>
        </p:txBody>
      </p:sp>
      <p:sp>
        <p:nvSpPr>
          <p:cNvPr id="8" name="Text Placeholder 7"/>
          <p:cNvSpPr>
            <a:spLocks noGrp="1"/>
          </p:cNvSpPr>
          <p:nvPr>
            <p:ph type="body" sz="half" idx="3"/>
          </p:nvPr>
        </p:nvSpPr>
        <p:spPr>
          <a:xfrm>
            <a:off x="4724400" y="228600"/>
            <a:ext cx="4267200" cy="685800"/>
          </a:xfrm>
        </p:spPr>
        <p:txBody>
          <a:bodyPr>
            <a:normAutofit lnSpcReduction="10000"/>
          </a:bodyPr>
          <a:lstStyle/>
          <a:p>
            <a:pPr algn="ctr"/>
            <a:r>
              <a:rPr lang="en-US" dirty="0" smtClean="0"/>
              <a:t>Some say all the anxiety is about FOOD!</a:t>
            </a:r>
            <a:endParaRPr lang="en-US" dirty="0"/>
          </a:p>
        </p:txBody>
      </p:sp>
      <p:sp>
        <p:nvSpPr>
          <p:cNvPr id="2" name="Content Placeholder 1"/>
          <p:cNvSpPr>
            <a:spLocks noGrp="1"/>
          </p:cNvSpPr>
          <p:nvPr>
            <p:ph sz="quarter" idx="2"/>
          </p:nvPr>
        </p:nvSpPr>
        <p:spPr/>
        <p:txBody>
          <a:bodyPr/>
          <a:lstStyle/>
          <a:p>
            <a:endParaRPr lang="en-US"/>
          </a:p>
        </p:txBody>
      </p:sp>
      <p:sp>
        <p:nvSpPr>
          <p:cNvPr id="3" name="Content Placeholder 2"/>
          <p:cNvSpPr>
            <a:spLocks noGrp="1"/>
          </p:cNvSpPr>
          <p:nvPr>
            <p:ph sz="quarter" idx="4"/>
          </p:nvPr>
        </p:nvSpPr>
        <p:spPr/>
        <p:txBody>
          <a:bodyPr/>
          <a:lstStyle/>
          <a:p>
            <a:endParaRPr lang="en-US"/>
          </a:p>
        </p:txBody>
      </p:sp>
    </p:spTree>
    <p:extLst>
      <p:ext uri="{BB962C8B-B14F-4D97-AF65-F5344CB8AC3E}">
        <p14:creationId xmlns:p14="http://schemas.microsoft.com/office/powerpoint/2010/main" val="30924113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a:xfrm>
            <a:off x="0" y="533400"/>
            <a:ext cx="9144000" cy="1143000"/>
          </a:xfrm>
        </p:spPr>
        <p:txBody>
          <a:bodyPr/>
          <a:lstStyle/>
          <a:p>
            <a:pPr algn="ctr" eaLnBrk="1" hangingPunct="1">
              <a:defRPr/>
            </a:pPr>
            <a:r>
              <a:rPr lang="en-US" dirty="0" smtClean="0"/>
              <a:t>Compulsions in PWS</a:t>
            </a:r>
          </a:p>
        </p:txBody>
      </p:sp>
      <p:sp>
        <p:nvSpPr>
          <p:cNvPr id="225283" name="Rectangle 3"/>
          <p:cNvSpPr>
            <a:spLocks noGrp="1" noChangeArrowheads="1"/>
          </p:cNvSpPr>
          <p:nvPr>
            <p:ph type="body" idx="1"/>
          </p:nvPr>
        </p:nvSpPr>
        <p:spPr/>
        <p:txBody>
          <a:bodyPr/>
          <a:lstStyle/>
          <a:p>
            <a:pPr eaLnBrk="1" hangingPunct="1">
              <a:defRPr/>
            </a:pPr>
            <a:r>
              <a:rPr lang="en-US" dirty="0" smtClean="0"/>
              <a:t>Can be unusual preoccupations-pregnancy, love interest, slights, obsessions with others</a:t>
            </a:r>
          </a:p>
          <a:p>
            <a:pPr eaLnBrk="1" hangingPunct="1">
              <a:defRPr/>
            </a:pPr>
            <a:r>
              <a:rPr lang="en-US" dirty="0" smtClean="0"/>
              <a:t>These may turn into something else-Psychosis?</a:t>
            </a:r>
          </a:p>
          <a:p>
            <a:pPr eaLnBrk="1" hangingPunct="1">
              <a:defRPr/>
            </a:pPr>
            <a:r>
              <a:rPr lang="en-US" dirty="0" smtClean="0"/>
              <a:t>Seem to be difficult to curtail-strategies</a:t>
            </a:r>
          </a:p>
          <a:p>
            <a:pPr eaLnBrk="1" hangingPunct="1">
              <a:defRPr/>
            </a:pPr>
            <a:r>
              <a:rPr lang="en-US" dirty="0" smtClean="0"/>
              <a:t>Can be fueled by changes, anxiety, too much time alone</a:t>
            </a:r>
          </a:p>
          <a:p>
            <a:pPr eaLnBrk="1" hangingPunct="1">
              <a:defRPr/>
            </a:pPr>
            <a:r>
              <a:rPr lang="en-US" dirty="0" smtClean="0"/>
              <a:t>Medications like </a:t>
            </a:r>
            <a:r>
              <a:rPr lang="en-US" dirty="0" err="1" smtClean="0"/>
              <a:t>Celexa</a:t>
            </a:r>
            <a:r>
              <a:rPr lang="en-US" dirty="0" smtClean="0"/>
              <a:t> can help</a:t>
            </a:r>
          </a:p>
          <a:p>
            <a:pPr eaLnBrk="1" hangingPunct="1">
              <a:defRPr/>
            </a:pPr>
            <a:r>
              <a:rPr lang="en-US" dirty="0" smtClean="0"/>
              <a:t>Can sometimes be transformed creatively</a:t>
            </a:r>
          </a:p>
          <a:p>
            <a:pPr>
              <a:defRPr/>
            </a:pPr>
            <a:r>
              <a:rPr lang="en-US" dirty="0" smtClean="0"/>
              <a:t>Katherine</a:t>
            </a:r>
          </a:p>
        </p:txBody>
      </p:sp>
    </p:spTree>
    <p:extLst>
      <p:ext uri="{BB962C8B-B14F-4D97-AF65-F5344CB8AC3E}">
        <p14:creationId xmlns:p14="http://schemas.microsoft.com/office/powerpoint/2010/main" val="4209253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0" y="1143000"/>
            <a:ext cx="9144000" cy="1143000"/>
          </a:xfrm>
        </p:spPr>
        <p:txBody>
          <a:bodyPr lIns="92075" tIns="46038" rIns="92075" bIns="46038" anchorCtr="0">
            <a:noAutofit/>
          </a:bodyPr>
          <a:lstStyle/>
          <a:p>
            <a:pPr algn="ctr" eaLnBrk="1" hangingPunct="1">
              <a:defRPr/>
            </a:pPr>
            <a:r>
              <a:rPr lang="en-US" dirty="0" smtClean="0"/>
              <a:t>What helps?</a:t>
            </a:r>
            <a:r>
              <a:rPr lang="en-US" sz="4500" dirty="0" smtClean="0"/>
              <a:t/>
            </a:r>
            <a:br>
              <a:rPr lang="en-US" sz="4500" dirty="0" smtClean="0"/>
            </a:br>
            <a:endParaRPr lang="en-US" sz="4500" dirty="0" smtClean="0"/>
          </a:p>
        </p:txBody>
      </p:sp>
      <p:sp>
        <p:nvSpPr>
          <p:cNvPr id="165891" name="Rectangle 3"/>
          <p:cNvSpPr>
            <a:spLocks noGrp="1" noChangeArrowheads="1"/>
          </p:cNvSpPr>
          <p:nvPr>
            <p:ph type="body" idx="1"/>
          </p:nvPr>
        </p:nvSpPr>
        <p:spPr/>
        <p:txBody>
          <a:bodyPr lIns="92075" tIns="46038" rIns="92075" bIns="46038"/>
          <a:lstStyle/>
          <a:p>
            <a:pPr eaLnBrk="1" hangingPunct="1">
              <a:defRPr/>
            </a:pPr>
            <a:r>
              <a:rPr lang="en-US" dirty="0" smtClean="0"/>
              <a:t>Cueing- timers, visual schedules, limits on topics</a:t>
            </a:r>
          </a:p>
          <a:p>
            <a:pPr eaLnBrk="1" hangingPunct="1">
              <a:defRPr/>
            </a:pPr>
            <a:r>
              <a:rPr lang="en-US" dirty="0" smtClean="0"/>
              <a:t>Validating feelings and then moving on</a:t>
            </a:r>
          </a:p>
          <a:p>
            <a:pPr eaLnBrk="1" hangingPunct="1">
              <a:defRPr/>
            </a:pPr>
            <a:r>
              <a:rPr lang="en-US" dirty="0" smtClean="0"/>
              <a:t>Time outs for Cooling Down</a:t>
            </a:r>
          </a:p>
          <a:p>
            <a:pPr eaLnBrk="1" hangingPunct="1">
              <a:defRPr/>
            </a:pPr>
            <a:r>
              <a:rPr lang="en-US" dirty="0" smtClean="0"/>
              <a:t>Being proactive-not reactive</a:t>
            </a:r>
          </a:p>
          <a:p>
            <a:pPr eaLnBrk="1" hangingPunct="1">
              <a:defRPr/>
            </a:pPr>
            <a:r>
              <a:rPr lang="en-US" dirty="0" smtClean="0"/>
              <a:t>Behavioral approaches combined with medication, especially those that target compulsive behavior (e.g., SSRI’s)</a:t>
            </a:r>
          </a:p>
          <a:p>
            <a:pPr eaLnBrk="1" hangingPunct="1">
              <a:defRPr/>
            </a:pPr>
            <a:r>
              <a:rPr lang="en-US" dirty="0" smtClean="0"/>
              <a:t>Being connected socially/vocationally/recreationally</a:t>
            </a:r>
          </a:p>
          <a:p>
            <a:pPr eaLnBrk="1" hangingPunct="1">
              <a:defRPr/>
            </a:pPr>
            <a:r>
              <a:rPr lang="en-US" dirty="0" smtClean="0"/>
              <a:t>Applied Behavioral Analysis</a:t>
            </a:r>
          </a:p>
        </p:txBody>
      </p:sp>
    </p:spTree>
    <p:extLst>
      <p:ext uri="{BB962C8B-B14F-4D97-AF65-F5344CB8AC3E}">
        <p14:creationId xmlns:p14="http://schemas.microsoft.com/office/powerpoint/2010/main" val="123752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Grp="1" noChangeArrowheads="1"/>
          </p:cNvSpPr>
          <p:nvPr>
            <p:ph type="body" idx="1"/>
          </p:nvPr>
        </p:nvSpPr>
        <p:spPr>
          <a:xfrm>
            <a:off x="228600" y="1600200"/>
            <a:ext cx="8229600" cy="4572000"/>
          </a:xfrm>
        </p:spPr>
        <p:txBody>
          <a:bodyPr>
            <a:normAutofit/>
          </a:bodyPr>
          <a:lstStyle/>
          <a:p>
            <a:pPr eaLnBrk="1" hangingPunct="1">
              <a:lnSpc>
                <a:spcPct val="90000"/>
              </a:lnSpc>
              <a:defRPr/>
            </a:pPr>
            <a:r>
              <a:rPr lang="en-US" dirty="0" smtClean="0"/>
              <a:t>Clarify genetic subtype of PWS:</a:t>
            </a:r>
          </a:p>
          <a:p>
            <a:pPr lvl="1" eaLnBrk="1" hangingPunct="1">
              <a:lnSpc>
                <a:spcPct val="90000"/>
              </a:lnSpc>
              <a:defRPr/>
            </a:pPr>
            <a:r>
              <a:rPr lang="en-US" sz="2600" dirty="0" smtClean="0"/>
              <a:t>Deletions more likely to have increased frequencies of skin-picking, tantrums</a:t>
            </a:r>
          </a:p>
          <a:p>
            <a:pPr lvl="1" eaLnBrk="1" hangingPunct="1">
              <a:lnSpc>
                <a:spcPct val="90000"/>
              </a:lnSpc>
              <a:defRPr/>
            </a:pPr>
            <a:r>
              <a:rPr lang="en-US" sz="2600" dirty="0" smtClean="0"/>
              <a:t>Those with UPD have higher verbal skills, but poorer visual-spatial functioning </a:t>
            </a:r>
          </a:p>
          <a:p>
            <a:pPr marL="457200" lvl="1" indent="0" eaLnBrk="1" hangingPunct="1">
              <a:lnSpc>
                <a:spcPct val="90000"/>
              </a:lnSpc>
              <a:buFont typeface="Wingdings" pitchFamily="2" charset="2"/>
              <a:buNone/>
              <a:defRPr/>
            </a:pPr>
            <a:endParaRPr lang="en-US" sz="2600" dirty="0" smtClean="0"/>
          </a:p>
          <a:p>
            <a:pPr eaLnBrk="1" hangingPunct="1">
              <a:lnSpc>
                <a:spcPct val="90000"/>
              </a:lnSpc>
              <a:defRPr/>
            </a:pPr>
            <a:r>
              <a:rPr lang="en-US" dirty="0" smtClean="0"/>
              <a:t>Young adults with UPD prone to psychotic episodes  ( ASD also more common in UPD-continues in adults) </a:t>
            </a:r>
          </a:p>
          <a:p>
            <a:pPr eaLnBrk="1" hangingPunct="1">
              <a:lnSpc>
                <a:spcPct val="90000"/>
              </a:lnSpc>
              <a:defRPr/>
            </a:pPr>
            <a:r>
              <a:rPr lang="en-US" dirty="0" smtClean="0"/>
              <a:t>We know very little about Imprinting Defects or Translocations. (psychiatric symptoms)</a:t>
            </a:r>
          </a:p>
          <a:p>
            <a:pPr lvl="1" eaLnBrk="1" hangingPunct="1">
              <a:lnSpc>
                <a:spcPct val="90000"/>
              </a:lnSpc>
              <a:defRPr/>
            </a:pPr>
            <a:endParaRPr lang="en-US" dirty="0" smtClean="0"/>
          </a:p>
        </p:txBody>
      </p:sp>
      <p:sp>
        <p:nvSpPr>
          <p:cNvPr id="166914" name="Rectangle 2"/>
          <p:cNvSpPr>
            <a:spLocks noGrp="1" noChangeArrowheads="1"/>
          </p:cNvSpPr>
          <p:nvPr>
            <p:ph type="title"/>
          </p:nvPr>
        </p:nvSpPr>
        <p:spPr>
          <a:xfrm>
            <a:off x="457200" y="457200"/>
            <a:ext cx="8229600" cy="1066800"/>
          </a:xfrm>
        </p:spPr>
        <p:txBody>
          <a:bodyPr/>
          <a:lstStyle/>
          <a:p>
            <a:pPr algn="ctr" eaLnBrk="1" hangingPunct="1">
              <a:defRPr/>
            </a:pPr>
            <a:r>
              <a:rPr lang="en-US" dirty="0" smtClean="0"/>
              <a:t>Treatment Implications</a:t>
            </a:r>
          </a:p>
        </p:txBody>
      </p:sp>
    </p:spTree>
    <p:extLst>
      <p:ext uri="{BB962C8B-B14F-4D97-AF65-F5344CB8AC3E}">
        <p14:creationId xmlns:p14="http://schemas.microsoft.com/office/powerpoint/2010/main" val="2582753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685800"/>
          </a:xfrm>
        </p:spPr>
        <p:txBody>
          <a:bodyPr/>
          <a:lstStyle/>
          <a:p>
            <a:pPr algn="ctr"/>
            <a:r>
              <a:rPr lang="en-US" sz="3600" dirty="0" smtClean="0"/>
              <a:t>Other Psychiatric Disorders</a:t>
            </a:r>
            <a:endParaRPr lang="en-US" sz="3600" dirty="0"/>
          </a:p>
        </p:txBody>
      </p:sp>
      <p:sp>
        <p:nvSpPr>
          <p:cNvPr id="3" name="Text Placeholder 2"/>
          <p:cNvSpPr>
            <a:spLocks noGrp="1"/>
          </p:cNvSpPr>
          <p:nvPr>
            <p:ph type="body" idx="2"/>
          </p:nvPr>
        </p:nvSpPr>
        <p:spPr>
          <a:xfrm>
            <a:off x="2514600" y="1219200"/>
            <a:ext cx="4114800" cy="762000"/>
          </a:xfrm>
        </p:spPr>
        <p:txBody>
          <a:bodyPr>
            <a:normAutofit/>
          </a:bodyPr>
          <a:lstStyle/>
          <a:p>
            <a:pPr algn="ctr"/>
            <a:r>
              <a:rPr lang="en-US" sz="3600" dirty="0" smtClean="0"/>
              <a:t>ADHD </a:t>
            </a:r>
            <a:endParaRPr lang="en-US" sz="3600" dirty="0"/>
          </a:p>
        </p:txBody>
      </p:sp>
      <p:sp>
        <p:nvSpPr>
          <p:cNvPr id="4" name="Content Placeholder 3"/>
          <p:cNvSpPr>
            <a:spLocks noGrp="1"/>
          </p:cNvSpPr>
          <p:nvPr>
            <p:ph sz="half" idx="1"/>
          </p:nvPr>
        </p:nvSpPr>
        <p:spPr>
          <a:xfrm>
            <a:off x="457200" y="1981200"/>
            <a:ext cx="8077200" cy="3657600"/>
          </a:xfrm>
        </p:spPr>
        <p:txBody>
          <a:bodyPr/>
          <a:lstStyle/>
          <a:p>
            <a:pPr marL="0" indent="0">
              <a:buNone/>
            </a:pPr>
            <a:endParaRPr lang="en-US" i="1" dirty="0" smtClean="0"/>
          </a:p>
          <a:p>
            <a:r>
              <a:rPr lang="en-US" dirty="0" smtClean="0"/>
              <a:t>39% of boys meet criteria for ADHD</a:t>
            </a:r>
            <a:endParaRPr lang="en-US" dirty="0"/>
          </a:p>
          <a:p>
            <a:r>
              <a:rPr lang="en-US" dirty="0" smtClean="0"/>
              <a:t>Lower age and BMI for those who meet criteria (&lt;.001)</a:t>
            </a:r>
            <a:endParaRPr lang="en-US" dirty="0"/>
          </a:p>
        </p:txBody>
      </p:sp>
      <p:graphicFrame>
        <p:nvGraphicFramePr>
          <p:cNvPr id="5" name="Chart 4"/>
          <p:cNvGraphicFramePr/>
          <p:nvPr>
            <p:extLst>
              <p:ext uri="{D42A27DB-BD31-4B8C-83A1-F6EECF244321}">
                <p14:modId xmlns:p14="http://schemas.microsoft.com/office/powerpoint/2010/main" val="1078595472"/>
              </p:ext>
            </p:extLst>
          </p:nvPr>
        </p:nvGraphicFramePr>
        <p:xfrm>
          <a:off x="685800" y="3048000"/>
          <a:ext cx="6934200" cy="3098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extLst>
              <p:ext uri="{D42A27DB-BD31-4B8C-83A1-F6EECF244321}">
                <p14:modId xmlns:p14="http://schemas.microsoft.com/office/powerpoint/2010/main" val="2442442552"/>
              </p:ext>
            </p:extLst>
          </p:nvPr>
        </p:nvGraphicFramePr>
        <p:xfrm>
          <a:off x="685800" y="2057400"/>
          <a:ext cx="7772400" cy="4495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74415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52400"/>
            <a:ext cx="2514600" cy="2819400"/>
          </a:xfrm>
        </p:spPr>
        <p:txBody>
          <a:bodyPr>
            <a:normAutofit fontScale="90000"/>
          </a:bodyPr>
          <a:lstStyle/>
          <a:p>
            <a:r>
              <a:rPr lang="en-US" sz="2400" dirty="0" smtClean="0"/>
              <a:t>“No one knows about adults with PWS, people never thought they would live so long!” </a:t>
            </a:r>
            <a:r>
              <a:rPr lang="en-US" dirty="0" smtClean="0"/>
              <a:t/>
            </a:r>
            <a:br>
              <a:rPr lang="en-US" dirty="0" smtClean="0"/>
            </a:br>
            <a:r>
              <a:rPr lang="en-US" sz="1800" dirty="0" smtClean="0"/>
              <a:t>mom of 32 year old daughter with PWS</a:t>
            </a:r>
            <a:endParaRPr lang="en-US" sz="1800" dirty="0"/>
          </a:p>
        </p:txBody>
      </p:sp>
      <p:sp>
        <p:nvSpPr>
          <p:cNvPr id="6" name="Text Placeholder 5"/>
          <p:cNvSpPr>
            <a:spLocks noGrp="1"/>
          </p:cNvSpPr>
          <p:nvPr>
            <p:ph type="body" sz="half" idx="2"/>
          </p:nvPr>
        </p:nvSpPr>
        <p:spPr>
          <a:xfrm>
            <a:off x="228600" y="3581400"/>
            <a:ext cx="2514600" cy="2133599"/>
          </a:xfrm>
        </p:spPr>
        <p:txBody>
          <a:bodyPr>
            <a:normAutofit/>
          </a:bodyPr>
          <a:lstStyle/>
          <a:p>
            <a:r>
              <a:rPr lang="en-US" sz="1800" dirty="0" smtClean="0"/>
              <a:t>Adults with PWS are living longer than ever with good health and a better outlook than ever before- Parents need to plan for support throughout their life.</a:t>
            </a:r>
            <a:endParaRPr lang="en-US" sz="1800" dirty="0"/>
          </a:p>
        </p:txBody>
      </p:sp>
      <p:sp>
        <p:nvSpPr>
          <p:cNvPr id="2" name="Picture Placeholder 1"/>
          <p:cNvSpPr>
            <a:spLocks noGrp="1"/>
          </p:cNvSpPr>
          <p:nvPr>
            <p:ph type="pic" idx="1"/>
          </p:nvPr>
        </p:nvSpPr>
        <p:spPr/>
      </p:sp>
    </p:spTree>
    <p:extLst>
      <p:ext uri="{BB962C8B-B14F-4D97-AF65-F5344CB8AC3E}">
        <p14:creationId xmlns:p14="http://schemas.microsoft.com/office/powerpoint/2010/main" val="2468223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1"/>
            <a:ext cx="4648200" cy="838200"/>
          </a:xfrm>
        </p:spPr>
        <p:txBody>
          <a:bodyPr/>
          <a:lstStyle/>
          <a:p>
            <a:pPr algn="ctr"/>
            <a:r>
              <a:rPr lang="en-US" sz="3200" b="1" dirty="0" smtClean="0"/>
              <a:t>Motor and Vocal Tics</a:t>
            </a:r>
            <a:endParaRPr lang="en-US" sz="3200" b="1" dirty="0"/>
          </a:p>
        </p:txBody>
      </p:sp>
      <p:sp>
        <p:nvSpPr>
          <p:cNvPr id="3" name="Text Placeholder 2"/>
          <p:cNvSpPr>
            <a:spLocks noGrp="1"/>
          </p:cNvSpPr>
          <p:nvPr>
            <p:ph type="body" idx="2"/>
          </p:nvPr>
        </p:nvSpPr>
        <p:spPr>
          <a:xfrm>
            <a:off x="76200" y="1143000"/>
            <a:ext cx="8915400" cy="1828800"/>
          </a:xfrm>
        </p:spPr>
        <p:txBody>
          <a:bodyPr>
            <a:noAutofit/>
          </a:bodyPr>
          <a:lstStyle/>
          <a:p>
            <a:pPr marL="502920" indent="-457200">
              <a:buFont typeface="Arial" pitchFamily="34" charset="0"/>
              <a:buChar char="•"/>
            </a:pPr>
            <a:r>
              <a:rPr lang="en-US" sz="2800" dirty="0" smtClean="0"/>
              <a:t>27.5% meet criteria (n=50)</a:t>
            </a:r>
          </a:p>
          <a:p>
            <a:pPr marL="502920" indent="-457200">
              <a:buFont typeface="Arial" pitchFamily="34" charset="0"/>
              <a:buChar char="•"/>
            </a:pPr>
            <a:r>
              <a:rPr lang="en-US" sz="2800" dirty="0" smtClean="0"/>
              <a:t>39% Males versus 16% Females meet criteria  (p&lt;.001)</a:t>
            </a:r>
          </a:p>
          <a:p>
            <a:pPr marL="502920" indent="-457200">
              <a:buFont typeface="Arial" pitchFamily="34" charset="0"/>
              <a:buChar char="•"/>
            </a:pPr>
            <a:r>
              <a:rPr lang="en-US" sz="2800" dirty="0" smtClean="0"/>
              <a:t>Lower age (13.05 vs. 16.4)and BMI (24.8 vs. 28.3) in those who meet criteria (p&lt;.05)</a:t>
            </a:r>
            <a:endParaRPr lang="en-US" sz="2800"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551928325"/>
              </p:ext>
            </p:extLst>
          </p:nvPr>
        </p:nvGraphicFramePr>
        <p:xfrm>
          <a:off x="685800" y="3505200"/>
          <a:ext cx="8001000" cy="2849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765325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1"/>
            <a:ext cx="7888224" cy="685800"/>
          </a:xfrm>
        </p:spPr>
        <p:txBody>
          <a:bodyPr>
            <a:normAutofit/>
          </a:bodyPr>
          <a:lstStyle/>
          <a:p>
            <a:pPr algn="ctr"/>
            <a:r>
              <a:rPr lang="en-US" sz="2800" b="1" dirty="0" smtClean="0">
                <a:solidFill>
                  <a:schemeClr val="tx2"/>
                </a:solidFill>
              </a:rPr>
              <a:t>Vocal and Motor Tics in PWS</a:t>
            </a:r>
            <a:endParaRPr lang="en-US" sz="2800" b="1" dirty="0">
              <a:solidFill>
                <a:schemeClr val="tx2"/>
              </a:solidFill>
            </a:endParaRPr>
          </a:p>
        </p:txBody>
      </p:sp>
      <p:graphicFrame>
        <p:nvGraphicFramePr>
          <p:cNvPr id="9" name="Chart 8"/>
          <p:cNvGraphicFramePr>
            <a:graphicFrameLocks/>
          </p:cNvGraphicFramePr>
          <p:nvPr>
            <p:extLst>
              <p:ext uri="{D42A27DB-BD31-4B8C-83A1-F6EECF244321}">
                <p14:modId xmlns:p14="http://schemas.microsoft.com/office/powerpoint/2010/main" val="472159076"/>
              </p:ext>
            </p:extLst>
          </p:nvPr>
        </p:nvGraphicFramePr>
        <p:xfrm>
          <a:off x="4191000" y="2819400"/>
          <a:ext cx="4648200"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0" y="1219200"/>
            <a:ext cx="9144000" cy="1200329"/>
          </a:xfrm>
          <a:prstGeom prst="rect">
            <a:avLst/>
          </a:prstGeom>
          <a:noFill/>
        </p:spPr>
        <p:txBody>
          <a:bodyPr wrap="square" rtlCol="0">
            <a:spAutoFit/>
          </a:bodyPr>
          <a:lstStyle/>
          <a:p>
            <a:r>
              <a:rPr lang="en-US" sz="2400" dirty="0" smtClean="0">
                <a:solidFill>
                  <a:schemeClr val="tx2"/>
                </a:solidFill>
              </a:rPr>
              <a:t>More common than we thought-more repeating words, sounds and phrases. A number of those with vocal and motor tics are boys. Parents often do not recognize them</a:t>
            </a:r>
            <a:r>
              <a:rPr lang="en-US" dirty="0" smtClean="0"/>
              <a:t>. </a:t>
            </a:r>
            <a:r>
              <a:rPr lang="en-US" sz="2400" dirty="0" smtClean="0">
                <a:solidFill>
                  <a:schemeClr val="accent1"/>
                </a:solidFill>
              </a:rPr>
              <a:t>Neither do professionals!</a:t>
            </a:r>
            <a:endParaRPr lang="en-US" sz="2400" dirty="0">
              <a:solidFill>
                <a:schemeClr val="accent1"/>
              </a:solidFill>
            </a:endParaRPr>
          </a:p>
        </p:txBody>
      </p:sp>
      <p:sp>
        <p:nvSpPr>
          <p:cNvPr id="3" name="Content Placeholder 2"/>
          <p:cNvSpPr>
            <a:spLocks noGrp="1"/>
          </p:cNvSpPr>
          <p:nvPr>
            <p:ph sz="quarter" idx="2"/>
          </p:nvPr>
        </p:nvSpPr>
        <p:spPr/>
        <p:txBody>
          <a:bodyPr/>
          <a:lstStyle/>
          <a:p>
            <a:endParaRPr lang="en-US"/>
          </a:p>
        </p:txBody>
      </p:sp>
    </p:spTree>
    <p:extLst>
      <p:ext uri="{BB962C8B-B14F-4D97-AF65-F5344CB8AC3E}">
        <p14:creationId xmlns:p14="http://schemas.microsoft.com/office/powerpoint/2010/main" val="18873926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088"/>
            <a:ext cx="8229600" cy="972312"/>
          </a:xfrm>
        </p:spPr>
        <p:txBody>
          <a:bodyPr/>
          <a:lstStyle/>
          <a:p>
            <a:pPr algn="ctr"/>
            <a:r>
              <a:rPr lang="en-US" dirty="0" smtClean="0"/>
              <a:t>Prevalence of Psychosis</a:t>
            </a:r>
            <a:endParaRPr lang="en-US" dirty="0"/>
          </a:p>
        </p:txBody>
      </p:sp>
      <p:sp>
        <p:nvSpPr>
          <p:cNvPr id="5" name="Content Placeholder 4"/>
          <p:cNvSpPr>
            <a:spLocks noGrp="1"/>
          </p:cNvSpPr>
          <p:nvPr>
            <p:ph idx="1"/>
          </p:nvPr>
        </p:nvSpPr>
        <p:spPr/>
        <p:txBody>
          <a:bodyPr/>
          <a:lstStyle/>
          <a:p>
            <a:r>
              <a:rPr lang="en-US" dirty="0" smtClean="0"/>
              <a:t>Some studies say 80-90% of those with UPD will become psychotic- we saw several people with psychosis who are </a:t>
            </a:r>
            <a:r>
              <a:rPr lang="en-US" i="1" dirty="0" smtClean="0"/>
              <a:t>not</a:t>
            </a:r>
            <a:r>
              <a:rPr lang="en-US" dirty="0" smtClean="0"/>
              <a:t> UPD</a:t>
            </a:r>
          </a:p>
          <a:p>
            <a:r>
              <a:rPr lang="en-US" dirty="0" smtClean="0"/>
              <a:t>We have had </a:t>
            </a:r>
            <a:r>
              <a:rPr lang="en-US" dirty="0"/>
              <a:t>4</a:t>
            </a:r>
            <a:r>
              <a:rPr lang="en-US" dirty="0" smtClean="0"/>
              <a:t> people with active psychosis and 17 with past </a:t>
            </a:r>
            <a:r>
              <a:rPr lang="en-US" dirty="0" err="1" smtClean="0"/>
              <a:t>hx</a:t>
            </a:r>
            <a:r>
              <a:rPr lang="en-US" dirty="0" smtClean="0"/>
              <a:t>-now either fully or partially resolved. </a:t>
            </a:r>
          </a:p>
          <a:p>
            <a:r>
              <a:rPr lang="en-US" dirty="0" smtClean="0"/>
              <a:t>Lingering odd thoughts/more common in those with Autistic features</a:t>
            </a:r>
          </a:p>
          <a:p>
            <a:r>
              <a:rPr lang="en-US" dirty="0" smtClean="0"/>
              <a:t>Medications and changes in environment can be crucial to recovery- Risperdal, </a:t>
            </a:r>
            <a:r>
              <a:rPr lang="en-US" dirty="0"/>
              <a:t>D</a:t>
            </a:r>
            <a:r>
              <a:rPr lang="en-US" dirty="0" smtClean="0"/>
              <a:t>epakote, some SSRI’s work well in PWS. Must be managed well.</a:t>
            </a:r>
            <a:endParaRPr lang="en-US" dirty="0"/>
          </a:p>
        </p:txBody>
      </p:sp>
    </p:spTree>
    <p:extLst>
      <p:ext uri="{BB962C8B-B14F-4D97-AF65-F5344CB8AC3E}">
        <p14:creationId xmlns:p14="http://schemas.microsoft.com/office/powerpoint/2010/main" val="20822885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1143000"/>
          </a:xfrm>
        </p:spPr>
        <p:txBody>
          <a:bodyPr/>
          <a:lstStyle/>
          <a:p>
            <a:pPr algn="ctr">
              <a:defRPr/>
            </a:pPr>
            <a:r>
              <a:rPr lang="en-US" dirty="0" smtClean="0"/>
              <a:t>Psychosis in PWS</a:t>
            </a:r>
            <a:endParaRPr lang="en-US" dirty="0"/>
          </a:p>
        </p:txBody>
      </p:sp>
      <p:sp>
        <p:nvSpPr>
          <p:cNvPr id="3" name="Content Placeholder 2"/>
          <p:cNvSpPr>
            <a:spLocks noGrp="1"/>
          </p:cNvSpPr>
          <p:nvPr>
            <p:ph idx="1"/>
          </p:nvPr>
        </p:nvSpPr>
        <p:spPr/>
        <p:txBody>
          <a:bodyPr/>
          <a:lstStyle/>
          <a:p>
            <a:pPr>
              <a:defRPr/>
            </a:pPr>
            <a:r>
              <a:rPr lang="en-US" dirty="0" smtClean="0"/>
              <a:t>Occurs in late teen years to early 20’s-some later</a:t>
            </a:r>
          </a:p>
          <a:p>
            <a:pPr>
              <a:defRPr/>
            </a:pPr>
            <a:r>
              <a:rPr lang="en-US" dirty="0" smtClean="0"/>
              <a:t>Precipitated by stress- loss of friend/boyfriend, diet/school home changes, worries, transitions</a:t>
            </a:r>
          </a:p>
          <a:p>
            <a:pPr>
              <a:defRPr/>
            </a:pPr>
            <a:r>
              <a:rPr lang="en-US" dirty="0" smtClean="0"/>
              <a:t>End of school is a big loss- engaged and active</a:t>
            </a:r>
          </a:p>
          <a:p>
            <a:pPr>
              <a:defRPr/>
            </a:pPr>
            <a:r>
              <a:rPr lang="en-US" dirty="0" smtClean="0"/>
              <a:t>Looks disorganized- changes in sleep, diet and thinking-delusions that get bigger and more severe</a:t>
            </a:r>
          </a:p>
          <a:p>
            <a:pPr>
              <a:defRPr/>
            </a:pPr>
            <a:r>
              <a:rPr lang="en-US" dirty="0" smtClean="0"/>
              <a:t>Need to be on the lookout and monitor for these symptoms when dieting/other stressors occur</a:t>
            </a:r>
          </a:p>
          <a:p>
            <a:pPr lvl="1">
              <a:defRPr/>
            </a:pPr>
            <a:r>
              <a:rPr lang="en-US" dirty="0"/>
              <a:t>A</a:t>
            </a:r>
            <a:r>
              <a:rPr lang="en-US" dirty="0" smtClean="0"/>
              <a:t>ct quickly and be relentless</a:t>
            </a:r>
            <a:endParaRPr lang="en-US" dirty="0"/>
          </a:p>
        </p:txBody>
      </p:sp>
    </p:spTree>
    <p:extLst>
      <p:ext uri="{BB962C8B-B14F-4D97-AF65-F5344CB8AC3E}">
        <p14:creationId xmlns:p14="http://schemas.microsoft.com/office/powerpoint/2010/main" val="4017194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04088"/>
            <a:ext cx="9144000" cy="1048512"/>
          </a:xfrm>
        </p:spPr>
        <p:txBody>
          <a:bodyPr/>
          <a:lstStyle/>
          <a:p>
            <a:pPr algn="ctr"/>
            <a:r>
              <a:rPr lang="en-US" dirty="0" smtClean="0"/>
              <a:t>Psychosis in PWS</a:t>
            </a:r>
            <a:endParaRPr lang="en-US" dirty="0"/>
          </a:p>
        </p:txBody>
      </p:sp>
      <p:sp>
        <p:nvSpPr>
          <p:cNvPr id="5" name="Content Placeholder 4"/>
          <p:cNvSpPr>
            <a:spLocks noGrp="1"/>
          </p:cNvSpPr>
          <p:nvPr>
            <p:ph idx="1"/>
          </p:nvPr>
        </p:nvSpPr>
        <p:spPr/>
        <p:txBody>
          <a:bodyPr/>
          <a:lstStyle/>
          <a:p>
            <a:r>
              <a:rPr lang="en-US" dirty="0" smtClean="0"/>
              <a:t>Trust your gut/look for changes-don’t chalk it up to PWS behavior</a:t>
            </a:r>
          </a:p>
          <a:p>
            <a:r>
              <a:rPr lang="en-US" dirty="0" smtClean="0"/>
              <a:t>Look for losses/other stressors</a:t>
            </a:r>
          </a:p>
          <a:p>
            <a:r>
              <a:rPr lang="en-US" dirty="0" smtClean="0"/>
              <a:t>Schedules and consistency can help a lot to recovery</a:t>
            </a:r>
          </a:p>
          <a:p>
            <a:r>
              <a:rPr lang="en-US" dirty="0" smtClean="0"/>
              <a:t>Sleep/eat and regular scheduled activities</a:t>
            </a:r>
          </a:p>
          <a:p>
            <a:r>
              <a:rPr lang="en-US" dirty="0" smtClean="0"/>
              <a:t>Supervision/outside help/respite</a:t>
            </a:r>
          </a:p>
          <a:p>
            <a:r>
              <a:rPr lang="en-US" dirty="0" smtClean="0"/>
              <a:t>Psychiatrists/psychiatric hospitals/inpatient treatment </a:t>
            </a:r>
            <a:endParaRPr lang="en-US" dirty="0"/>
          </a:p>
        </p:txBody>
      </p:sp>
    </p:spTree>
    <p:extLst>
      <p:ext uri="{BB962C8B-B14F-4D97-AF65-F5344CB8AC3E}">
        <p14:creationId xmlns:p14="http://schemas.microsoft.com/office/powerpoint/2010/main" val="1246150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Psychosis diagnosis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13956572"/>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1391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533400"/>
            <a:ext cx="9144000" cy="990600"/>
          </a:xfrm>
        </p:spPr>
        <p:txBody>
          <a:bodyPr>
            <a:normAutofit/>
          </a:bodyPr>
          <a:lstStyle/>
          <a:p>
            <a:pPr algn="ctr"/>
            <a:r>
              <a:rPr lang="en-US" dirty="0" smtClean="0"/>
              <a:t> Anxiety in PWS</a:t>
            </a:r>
            <a:endParaRPr lang="en-US" dirty="0"/>
          </a:p>
        </p:txBody>
      </p:sp>
      <p:sp>
        <p:nvSpPr>
          <p:cNvPr id="5" name="Content Placeholder 4"/>
          <p:cNvSpPr>
            <a:spLocks noGrp="1"/>
          </p:cNvSpPr>
          <p:nvPr>
            <p:ph idx="1"/>
          </p:nvPr>
        </p:nvSpPr>
        <p:spPr/>
        <p:txBody>
          <a:bodyPr/>
          <a:lstStyle/>
          <a:p>
            <a:r>
              <a:rPr lang="en-US" dirty="0" smtClean="0"/>
              <a:t>Anxiety is pretty common in children and adults with PWS.</a:t>
            </a:r>
          </a:p>
          <a:p>
            <a:r>
              <a:rPr lang="en-US" dirty="0" smtClean="0"/>
              <a:t>Many have free floating anxiety which worsens when schedules or expectations change.</a:t>
            </a:r>
          </a:p>
          <a:p>
            <a:r>
              <a:rPr lang="en-US" dirty="0" smtClean="0"/>
              <a:t>It is important to consider meds when environmental changes aren’t enough. Some to consider- </a:t>
            </a:r>
            <a:r>
              <a:rPr lang="en-US" dirty="0" err="1"/>
              <a:t>C</a:t>
            </a:r>
            <a:r>
              <a:rPr lang="en-US" dirty="0" err="1" smtClean="0"/>
              <a:t>elexa</a:t>
            </a:r>
            <a:r>
              <a:rPr lang="en-US" dirty="0" smtClean="0"/>
              <a:t>, Lexapro are very effective in PWS. Watch out for odd symptoms related to meds- more common in those with UPD or Imp Mutations</a:t>
            </a:r>
          </a:p>
          <a:p>
            <a:r>
              <a:rPr lang="en-US" dirty="0" smtClean="0"/>
              <a:t>Anxiety may look different in this population.</a:t>
            </a:r>
            <a:endParaRPr lang="en-US" dirty="0"/>
          </a:p>
        </p:txBody>
      </p:sp>
    </p:spTree>
    <p:extLst>
      <p:ext uri="{BB962C8B-B14F-4D97-AF65-F5344CB8AC3E}">
        <p14:creationId xmlns:p14="http://schemas.microsoft.com/office/powerpoint/2010/main" val="3576392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04088"/>
            <a:ext cx="8229600" cy="591312"/>
          </a:xfrm>
        </p:spPr>
        <p:txBody>
          <a:bodyPr>
            <a:normAutofit/>
          </a:bodyPr>
          <a:lstStyle/>
          <a:p>
            <a:pPr algn="ctr"/>
            <a:r>
              <a:rPr lang="en-US" sz="3200" b="1" dirty="0" smtClean="0"/>
              <a:t>Depression</a:t>
            </a:r>
            <a:endParaRPr lang="en-US" sz="3200" b="1" dirty="0"/>
          </a:p>
        </p:txBody>
      </p:sp>
      <p:sp>
        <p:nvSpPr>
          <p:cNvPr id="6" name="Content Placeholder 5"/>
          <p:cNvSpPr>
            <a:spLocks noGrp="1"/>
          </p:cNvSpPr>
          <p:nvPr>
            <p:ph sz="half" idx="1"/>
          </p:nvPr>
        </p:nvSpPr>
        <p:spPr>
          <a:xfrm>
            <a:off x="457200" y="1600200"/>
            <a:ext cx="4038600" cy="4434840"/>
          </a:xfrm>
        </p:spPr>
        <p:txBody>
          <a:bodyPr>
            <a:normAutofit fontScale="92500" lnSpcReduction="20000"/>
          </a:bodyPr>
          <a:lstStyle/>
          <a:p>
            <a:r>
              <a:rPr lang="en-US" sz="3600" dirty="0" smtClean="0">
                <a:solidFill>
                  <a:schemeClr val="tx2"/>
                </a:solidFill>
              </a:rPr>
              <a:t>Very few have depression (about 8%) </a:t>
            </a:r>
          </a:p>
          <a:p>
            <a:r>
              <a:rPr lang="en-US" sz="3600" dirty="0" smtClean="0">
                <a:solidFill>
                  <a:schemeClr val="tx2"/>
                </a:solidFill>
              </a:rPr>
              <a:t>No gender, subtype or </a:t>
            </a:r>
            <a:r>
              <a:rPr lang="en-US" sz="3600" dirty="0" err="1" smtClean="0">
                <a:solidFill>
                  <a:schemeClr val="tx2"/>
                </a:solidFill>
              </a:rPr>
              <a:t>hyperphagia</a:t>
            </a:r>
            <a:r>
              <a:rPr lang="en-US" sz="3600" dirty="0" smtClean="0">
                <a:solidFill>
                  <a:schemeClr val="tx2"/>
                </a:solidFill>
              </a:rPr>
              <a:t> differences in those with depression diagnosis</a:t>
            </a:r>
            <a:endParaRPr lang="en-US" sz="3600" dirty="0">
              <a:solidFill>
                <a:schemeClr val="tx2"/>
              </a:solidFill>
            </a:endParaRPr>
          </a:p>
        </p:txBody>
      </p:sp>
      <p:sp>
        <p:nvSpPr>
          <p:cNvPr id="7" name="Content Placeholder 6"/>
          <p:cNvSpPr>
            <a:spLocks noGrp="1"/>
          </p:cNvSpPr>
          <p:nvPr>
            <p:ph sz="half" idx="2"/>
          </p:nvPr>
        </p:nvSpPr>
        <p:spPr>
          <a:xfrm>
            <a:off x="4953000" y="1981200"/>
            <a:ext cx="4038600" cy="4663440"/>
          </a:xfrm>
        </p:spPr>
        <p:txBody>
          <a:bodyPr>
            <a:normAutofit fontScale="92500" lnSpcReduction="20000"/>
          </a:bodyPr>
          <a:lstStyle/>
          <a:p>
            <a:pPr marL="82296" indent="0">
              <a:buNone/>
            </a:pPr>
            <a:r>
              <a:rPr lang="en-US" sz="3600" dirty="0" smtClean="0">
                <a:solidFill>
                  <a:schemeClr val="tx2"/>
                </a:solidFill>
              </a:rPr>
              <a:t>Older age (28.6 vs. 13.7) and higher BMI (33 vs. 26) in those with PWS who meet depression criteria. </a:t>
            </a:r>
          </a:p>
          <a:p>
            <a:pPr marL="82296" indent="0">
              <a:buNone/>
            </a:pPr>
            <a:r>
              <a:rPr lang="en-US" sz="3600" dirty="0" smtClean="0">
                <a:solidFill>
                  <a:schemeClr val="tx2"/>
                </a:solidFill>
              </a:rPr>
              <a:t>		(p&lt;.01) </a:t>
            </a:r>
          </a:p>
          <a:p>
            <a:pPr marL="82296" indent="0">
              <a:buNone/>
            </a:pPr>
            <a:r>
              <a:rPr lang="en-US" sz="3600" dirty="0" smtClean="0"/>
              <a:t> </a:t>
            </a:r>
            <a:endParaRPr lang="en-US" sz="3600" dirty="0"/>
          </a:p>
        </p:txBody>
      </p:sp>
    </p:spTree>
    <p:extLst>
      <p:ext uri="{BB962C8B-B14F-4D97-AF65-F5344CB8AC3E}">
        <p14:creationId xmlns:p14="http://schemas.microsoft.com/office/powerpoint/2010/main" val="14979780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1143000"/>
          </a:xfrm>
        </p:spPr>
        <p:txBody>
          <a:bodyPr/>
          <a:lstStyle/>
          <a:p>
            <a:pPr algn="ctr"/>
            <a:r>
              <a:rPr lang="en-US" dirty="0" smtClean="0"/>
              <a:t>Depression in PWS</a:t>
            </a:r>
            <a:endParaRPr lang="en-US" dirty="0"/>
          </a:p>
        </p:txBody>
      </p:sp>
      <p:sp>
        <p:nvSpPr>
          <p:cNvPr id="5" name="Content Placeholder 4"/>
          <p:cNvSpPr>
            <a:spLocks noGrp="1"/>
          </p:cNvSpPr>
          <p:nvPr>
            <p:ph idx="1"/>
          </p:nvPr>
        </p:nvSpPr>
        <p:spPr/>
        <p:txBody>
          <a:bodyPr/>
          <a:lstStyle/>
          <a:p>
            <a:r>
              <a:rPr lang="en-US" dirty="0" smtClean="0"/>
              <a:t>Not as common in PWS-anxiety a lot more common</a:t>
            </a:r>
          </a:p>
          <a:p>
            <a:r>
              <a:rPr lang="en-US" dirty="0" smtClean="0"/>
              <a:t>Those who become depressed:</a:t>
            </a:r>
          </a:p>
          <a:p>
            <a:pPr lvl="1"/>
            <a:r>
              <a:rPr lang="en-US" dirty="0" smtClean="0"/>
              <a:t>Females</a:t>
            </a:r>
          </a:p>
          <a:p>
            <a:pPr lvl="1"/>
            <a:r>
              <a:rPr lang="en-US" dirty="0" smtClean="0"/>
              <a:t>Higher cognitive functioning</a:t>
            </a:r>
          </a:p>
          <a:p>
            <a:pPr lvl="1"/>
            <a:r>
              <a:rPr lang="en-US" dirty="0" smtClean="0"/>
              <a:t>Those with fewer social connections</a:t>
            </a:r>
          </a:p>
          <a:p>
            <a:pPr lvl="1"/>
            <a:r>
              <a:rPr lang="en-US" dirty="0" smtClean="0"/>
              <a:t>Family history of depression</a:t>
            </a:r>
          </a:p>
          <a:p>
            <a:pPr marL="393192" lvl="1" indent="0">
              <a:buNone/>
            </a:pPr>
            <a:r>
              <a:rPr lang="en-US" dirty="0" smtClean="0"/>
              <a:t>It can look very different in PWS- irritable, easily annoyed, no motivation, displaced aggression, sleep changes, or more repetitive behavior</a:t>
            </a:r>
            <a:endParaRPr lang="en-US" dirty="0"/>
          </a:p>
        </p:txBody>
      </p:sp>
    </p:spTree>
    <p:extLst>
      <p:ext uri="{BB962C8B-B14F-4D97-AF65-F5344CB8AC3E}">
        <p14:creationId xmlns:p14="http://schemas.microsoft.com/office/powerpoint/2010/main" val="25029575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0" y="533400"/>
            <a:ext cx="9144000" cy="1161288"/>
          </a:xfrm>
        </p:spPr>
        <p:txBody>
          <a:bodyPr>
            <a:normAutofit/>
          </a:bodyPr>
          <a:lstStyle/>
          <a:p>
            <a:pPr algn="ctr" eaLnBrk="1" hangingPunct="1">
              <a:defRPr/>
            </a:pPr>
            <a:r>
              <a:rPr lang="en-US" sz="4700" dirty="0" smtClean="0"/>
              <a:t>Age-Related Shifts &amp; Mellowing</a:t>
            </a:r>
          </a:p>
        </p:txBody>
      </p:sp>
      <p:sp>
        <p:nvSpPr>
          <p:cNvPr id="173059" name="Rectangle 3"/>
          <p:cNvSpPr>
            <a:spLocks noGrp="1" noChangeArrowheads="1"/>
          </p:cNvSpPr>
          <p:nvPr>
            <p:ph type="body" idx="1"/>
          </p:nvPr>
        </p:nvSpPr>
        <p:spPr>
          <a:xfrm>
            <a:off x="457200" y="2590800"/>
            <a:ext cx="8229600" cy="3733800"/>
          </a:xfrm>
        </p:spPr>
        <p:txBody>
          <a:bodyPr/>
          <a:lstStyle/>
          <a:p>
            <a:pPr eaLnBrk="1" hangingPunct="1">
              <a:defRPr/>
            </a:pPr>
            <a:r>
              <a:rPr lang="en-US" dirty="0" smtClean="0"/>
              <a:t>Age-related increases in many symptoms, those in their twenties are consistently highest</a:t>
            </a:r>
          </a:p>
          <a:p>
            <a:pPr eaLnBrk="1" hangingPunct="1">
              <a:defRPr/>
            </a:pPr>
            <a:r>
              <a:rPr lang="en-US" dirty="0" smtClean="0"/>
              <a:t>Remarkable drop in severity and frequency of symptoms in middle adulthood </a:t>
            </a:r>
          </a:p>
          <a:p>
            <a:pPr eaLnBrk="1" hangingPunct="1">
              <a:defRPr/>
            </a:pPr>
            <a:endParaRPr lang="en-US" dirty="0" smtClean="0"/>
          </a:p>
          <a:p>
            <a:pPr algn="ctr" eaLnBrk="1" hangingPunct="1">
              <a:buFont typeface="Wingdings" pitchFamily="2" charset="2"/>
              <a:buNone/>
              <a:defRPr/>
            </a:pPr>
            <a:r>
              <a:rPr lang="en-US" sz="4000" dirty="0" smtClean="0"/>
              <a:t>Subtype differences?</a:t>
            </a:r>
          </a:p>
        </p:txBody>
      </p:sp>
    </p:spTree>
    <p:extLst>
      <p:ext uri="{BB962C8B-B14F-4D97-AF65-F5344CB8AC3E}">
        <p14:creationId xmlns:p14="http://schemas.microsoft.com/office/powerpoint/2010/main" val="474779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date:</a:t>
            </a:r>
            <a:endParaRPr lang="en-US" dirty="0"/>
          </a:p>
        </p:txBody>
      </p:sp>
      <p:sp>
        <p:nvSpPr>
          <p:cNvPr id="3" name="Content Placeholder 2"/>
          <p:cNvSpPr>
            <a:spLocks noGrp="1"/>
          </p:cNvSpPr>
          <p:nvPr>
            <p:ph idx="1"/>
          </p:nvPr>
        </p:nvSpPr>
        <p:spPr>
          <a:xfrm>
            <a:off x="457200" y="2286000"/>
            <a:ext cx="8229600" cy="4038600"/>
          </a:xfrm>
        </p:spPr>
        <p:txBody>
          <a:bodyPr>
            <a:normAutofit fontScale="92500"/>
          </a:bodyPr>
          <a:lstStyle/>
          <a:p>
            <a:r>
              <a:rPr lang="en-US" dirty="0" smtClean="0"/>
              <a:t>Started in September 2003</a:t>
            </a:r>
          </a:p>
          <a:p>
            <a:r>
              <a:rPr lang="en-US" dirty="0" smtClean="0"/>
              <a:t>Have gone through 2 different grants</a:t>
            </a:r>
          </a:p>
          <a:p>
            <a:r>
              <a:rPr lang="en-US" dirty="0" smtClean="0"/>
              <a:t>1. Correlates of Compulsivity- looking at compulsive features of PWS and how they change over time</a:t>
            </a:r>
          </a:p>
          <a:p>
            <a:r>
              <a:rPr lang="en-US" dirty="0" smtClean="0"/>
              <a:t>2. Phenotypic Trajectories of Behavior in PWS-looking at psychiatric features in PWS- ASD, psychosis and how they change over time.</a:t>
            </a:r>
          </a:p>
          <a:p>
            <a:r>
              <a:rPr lang="en-US" dirty="0" smtClean="0"/>
              <a:t>Have seen over 245 people with PWS and had 645 visits</a:t>
            </a:r>
          </a:p>
          <a:p>
            <a:r>
              <a:rPr lang="en-US" dirty="0" smtClean="0"/>
              <a:t>Aged 4 years to 66 all over US and Canada.  </a:t>
            </a:r>
            <a:endParaRPr lang="en-US" dirty="0"/>
          </a:p>
        </p:txBody>
      </p:sp>
    </p:spTree>
    <p:extLst>
      <p:ext uri="{BB962C8B-B14F-4D97-AF65-F5344CB8AC3E}">
        <p14:creationId xmlns:p14="http://schemas.microsoft.com/office/powerpoint/2010/main" val="34306229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rmAutofit fontScale="90000"/>
          </a:bodyPr>
          <a:lstStyle/>
          <a:p>
            <a:pPr algn="ctr"/>
            <a:r>
              <a:rPr lang="en-US" dirty="0" smtClean="0"/>
              <a:t>Family and social aspects of PWS</a:t>
            </a:r>
            <a:endParaRPr lang="en-US" dirty="0"/>
          </a:p>
        </p:txBody>
      </p:sp>
      <p:sp>
        <p:nvSpPr>
          <p:cNvPr id="5" name="TextBox 4"/>
          <p:cNvSpPr txBox="1"/>
          <p:nvPr/>
        </p:nvSpPr>
        <p:spPr>
          <a:xfrm>
            <a:off x="5410200" y="2438400"/>
            <a:ext cx="3124200" cy="1815882"/>
          </a:xfrm>
          <a:prstGeom prst="rect">
            <a:avLst/>
          </a:prstGeom>
          <a:noFill/>
        </p:spPr>
        <p:txBody>
          <a:bodyPr wrap="square" rtlCol="0">
            <a:spAutoFit/>
          </a:bodyPr>
          <a:lstStyle/>
          <a:p>
            <a:pPr algn="ctr"/>
            <a:r>
              <a:rPr lang="en-US" sz="2800" dirty="0" smtClean="0"/>
              <a:t>We need to be part of something bigger than ourselves!</a:t>
            </a:r>
            <a:endParaRPr lang="en-US" sz="2800"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19469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Autofit/>
          </a:bodyPr>
          <a:lstStyle/>
          <a:p>
            <a:pPr algn="ctr"/>
            <a:r>
              <a:rPr lang="en-US" sz="3200" dirty="0" smtClean="0"/>
              <a:t>School, families, sports, activities, volunteer opportunities all keep us healthy! </a:t>
            </a:r>
            <a:endParaRPr lang="en-US" sz="3200" dirty="0"/>
          </a:p>
        </p:txBody>
      </p:sp>
      <p:sp>
        <p:nvSpPr>
          <p:cNvPr id="10" name="TextBox 9"/>
          <p:cNvSpPr txBox="1"/>
          <p:nvPr/>
        </p:nvSpPr>
        <p:spPr>
          <a:xfrm>
            <a:off x="152400" y="5486400"/>
            <a:ext cx="8534400" cy="830997"/>
          </a:xfrm>
          <a:prstGeom prst="rect">
            <a:avLst/>
          </a:prstGeom>
          <a:noFill/>
        </p:spPr>
        <p:txBody>
          <a:bodyPr wrap="square" rtlCol="0">
            <a:spAutoFit/>
          </a:bodyPr>
          <a:lstStyle/>
          <a:p>
            <a:pPr algn="ctr"/>
            <a:r>
              <a:rPr lang="en-US" sz="2400" dirty="0" smtClean="0"/>
              <a:t>Being busy and engaged makes a huge difference on risk factors for psychiatric issues in PWS</a:t>
            </a:r>
            <a:endParaRPr lang="en-US" sz="2400" dirty="0"/>
          </a:p>
        </p:txBody>
      </p:sp>
      <p:sp>
        <p:nvSpPr>
          <p:cNvPr id="3" name="Content Placeholder 2"/>
          <p:cNvSpPr>
            <a:spLocks noGrp="1"/>
          </p:cNvSpPr>
          <p:nvPr>
            <p:ph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22415529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10200" y="914400"/>
            <a:ext cx="3429000" cy="5909310"/>
          </a:xfrm>
          <a:prstGeom prst="rect">
            <a:avLst/>
          </a:prstGeom>
          <a:noFill/>
        </p:spPr>
        <p:txBody>
          <a:bodyPr wrap="square" rtlCol="0">
            <a:spAutoFit/>
          </a:bodyPr>
          <a:lstStyle/>
          <a:p>
            <a:r>
              <a:rPr lang="en-US" dirty="0" smtClean="0"/>
              <a:t>Adults with PWS DO benefit from GHT. It should be a standard of care for adults. It helps: cognition, physical stamina, adaptive functioning and ability to self care. </a:t>
            </a:r>
          </a:p>
          <a:p>
            <a:endParaRPr lang="en-US" dirty="0"/>
          </a:p>
          <a:p>
            <a:r>
              <a:rPr lang="en-US" dirty="0" smtClean="0"/>
              <a:t>Our recently submitted study shows that GHT helps those who are most impaired the most- those with Type I Deletions. It can help keep skills that they would lose without it. Consensus statements and getting insurance companies to cover it after vertical growth has stopped. It helps even if started in adulthood. </a:t>
            </a:r>
          </a:p>
          <a:p>
            <a:endParaRPr lang="en-US" dirty="0"/>
          </a:p>
          <a:p>
            <a:endParaRPr lang="en-US" dirty="0"/>
          </a:p>
        </p:txBody>
      </p:sp>
      <p:sp>
        <p:nvSpPr>
          <p:cNvPr id="2" name="Content Placeholder 1"/>
          <p:cNvSpPr>
            <a:spLocks noGrp="1"/>
          </p:cNvSpPr>
          <p:nvPr>
            <p:ph/>
          </p:nvPr>
        </p:nvSpPr>
        <p:spPr/>
        <p:txBody>
          <a:bodyPr/>
          <a:lstStyle/>
          <a:p>
            <a:endParaRPr lang="en-US"/>
          </a:p>
        </p:txBody>
      </p:sp>
    </p:spTree>
    <p:extLst>
      <p:ext uri="{BB962C8B-B14F-4D97-AF65-F5344CB8AC3E}">
        <p14:creationId xmlns:p14="http://schemas.microsoft.com/office/powerpoint/2010/main" val="29268255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457200" y="533400"/>
            <a:ext cx="8229600" cy="1143000"/>
          </a:xfrm>
        </p:spPr>
        <p:txBody>
          <a:bodyPr/>
          <a:lstStyle/>
          <a:p>
            <a:pPr algn="ctr" eaLnBrk="1" hangingPunct="1">
              <a:defRPr/>
            </a:pPr>
            <a:r>
              <a:rPr lang="en-US" dirty="0" smtClean="0"/>
              <a:t>Intervention implications?</a:t>
            </a:r>
          </a:p>
        </p:txBody>
      </p:sp>
      <p:sp>
        <p:nvSpPr>
          <p:cNvPr id="174083" name="Rectangle 3"/>
          <p:cNvSpPr>
            <a:spLocks noGrp="1" noChangeArrowheads="1"/>
          </p:cNvSpPr>
          <p:nvPr>
            <p:ph type="body" idx="1"/>
          </p:nvPr>
        </p:nvSpPr>
        <p:spPr/>
        <p:txBody>
          <a:bodyPr/>
          <a:lstStyle/>
          <a:p>
            <a:pPr eaLnBrk="1" hangingPunct="1">
              <a:defRPr/>
            </a:pPr>
            <a:r>
              <a:rPr lang="en-US" dirty="0" smtClean="0"/>
              <a:t>Tailor interventions accordingly?</a:t>
            </a:r>
          </a:p>
          <a:p>
            <a:pPr eaLnBrk="1" hangingPunct="1">
              <a:defRPr/>
            </a:pPr>
            <a:r>
              <a:rPr lang="en-US" dirty="0" smtClean="0"/>
              <a:t>Being prepared when problems do occur-teens and early 20’s. Have a plan in advance.</a:t>
            </a:r>
          </a:p>
          <a:p>
            <a:pPr eaLnBrk="1" hangingPunct="1">
              <a:defRPr/>
            </a:pPr>
            <a:r>
              <a:rPr lang="en-US" dirty="0" smtClean="0"/>
              <a:t>Use when counseling families and considering placement choices, including with </a:t>
            </a:r>
          </a:p>
          <a:p>
            <a:pPr lvl="1" eaLnBrk="1" hangingPunct="1">
              <a:defRPr/>
            </a:pPr>
            <a:r>
              <a:rPr lang="en-US" dirty="0"/>
              <a:t>S</a:t>
            </a:r>
            <a:r>
              <a:rPr lang="en-US" dirty="0" smtClean="0"/>
              <a:t>iblings</a:t>
            </a:r>
          </a:p>
          <a:p>
            <a:pPr lvl="1" eaLnBrk="1" hangingPunct="1">
              <a:defRPr/>
            </a:pPr>
            <a:r>
              <a:rPr lang="en-US" dirty="0"/>
              <a:t>S</a:t>
            </a:r>
            <a:r>
              <a:rPr lang="en-US" dirty="0" smtClean="0"/>
              <a:t>pecialized PWS group homes</a:t>
            </a:r>
          </a:p>
          <a:p>
            <a:pPr lvl="1" eaLnBrk="1" hangingPunct="1">
              <a:defRPr/>
            </a:pPr>
            <a:r>
              <a:rPr lang="en-US" dirty="0" smtClean="0"/>
              <a:t>Other group homes</a:t>
            </a:r>
          </a:p>
          <a:p>
            <a:pPr lvl="1" eaLnBrk="1" hangingPunct="1">
              <a:defRPr/>
            </a:pPr>
            <a:r>
              <a:rPr lang="en-US" dirty="0" smtClean="0"/>
              <a:t>Independence</a:t>
            </a:r>
          </a:p>
          <a:p>
            <a:pPr eaLnBrk="1" hangingPunct="1">
              <a:defRPr/>
            </a:pPr>
            <a:endParaRPr lang="en-US" dirty="0" smtClean="0"/>
          </a:p>
          <a:p>
            <a:pPr eaLnBrk="1" hangingPunct="1">
              <a:defRPr/>
            </a:pPr>
            <a:endParaRPr lang="en-US" dirty="0" smtClean="0"/>
          </a:p>
        </p:txBody>
      </p:sp>
    </p:spTree>
    <p:extLst>
      <p:ext uri="{BB962C8B-B14F-4D97-AF65-F5344CB8AC3E}">
        <p14:creationId xmlns:p14="http://schemas.microsoft.com/office/powerpoint/2010/main" val="4082931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2212848" cy="1997617"/>
          </a:xfrm>
        </p:spPr>
        <p:txBody>
          <a:bodyPr>
            <a:noAutofit/>
          </a:bodyPr>
          <a:lstStyle/>
          <a:p>
            <a:pPr algn="ctr"/>
            <a:r>
              <a:rPr lang="en-US" sz="2800" dirty="0" smtClean="0"/>
              <a:t>Adults with PWS are part of a family and community</a:t>
            </a:r>
            <a:endParaRPr lang="en-US" sz="2800" dirty="0"/>
          </a:p>
        </p:txBody>
      </p:sp>
      <p:sp>
        <p:nvSpPr>
          <p:cNvPr id="3" name="Text Placeholder 2"/>
          <p:cNvSpPr>
            <a:spLocks noGrp="1"/>
          </p:cNvSpPr>
          <p:nvPr>
            <p:ph type="body" sz="half" idx="2"/>
          </p:nvPr>
        </p:nvSpPr>
        <p:spPr/>
        <p:txBody>
          <a:bodyPr>
            <a:normAutofit lnSpcReduction="10000"/>
          </a:bodyPr>
          <a:lstStyle/>
          <a:p>
            <a:r>
              <a:rPr lang="en-US" sz="2000" dirty="0" smtClean="0"/>
              <a:t>Need to look at the family for best ways to help and support them- each person and situation is different</a:t>
            </a:r>
            <a:r>
              <a:rPr lang="en-US" dirty="0" smtClean="0"/>
              <a:t>.</a:t>
            </a:r>
            <a:endParaRPr lang="en-US" dirty="0"/>
          </a:p>
        </p:txBody>
      </p:sp>
      <p:sp>
        <p:nvSpPr>
          <p:cNvPr id="4" name="Picture Placeholder 3"/>
          <p:cNvSpPr>
            <a:spLocks noGrp="1"/>
          </p:cNvSpPr>
          <p:nvPr>
            <p:ph type="pic" idx="1"/>
          </p:nvPr>
        </p:nvSpPr>
        <p:spPr/>
      </p:sp>
    </p:spTree>
    <p:extLst>
      <p:ext uri="{BB962C8B-B14F-4D97-AF65-F5344CB8AC3E}">
        <p14:creationId xmlns:p14="http://schemas.microsoft.com/office/powerpoint/2010/main" val="1084588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533400"/>
            <a:ext cx="9144000" cy="990600"/>
          </a:xfrm>
        </p:spPr>
        <p:txBody>
          <a:bodyPr>
            <a:normAutofit fontScale="90000"/>
          </a:bodyPr>
          <a:lstStyle/>
          <a:p>
            <a:pPr algn="ctr"/>
            <a:r>
              <a:rPr lang="en-US" dirty="0" smtClean="0"/>
              <a:t>Independence in Adults with PWS</a:t>
            </a:r>
            <a:endParaRPr lang="en-US" dirty="0"/>
          </a:p>
        </p:txBody>
      </p:sp>
      <p:sp>
        <p:nvSpPr>
          <p:cNvPr id="6" name="Content Placeholder 5"/>
          <p:cNvSpPr>
            <a:spLocks noGrp="1"/>
          </p:cNvSpPr>
          <p:nvPr>
            <p:ph sz="half" idx="2"/>
          </p:nvPr>
        </p:nvSpPr>
        <p:spPr>
          <a:xfrm>
            <a:off x="4648200" y="2042160"/>
            <a:ext cx="4038600" cy="4434840"/>
          </a:xfrm>
        </p:spPr>
        <p:txBody>
          <a:bodyPr/>
          <a:lstStyle/>
          <a:p>
            <a:r>
              <a:rPr lang="en-US" dirty="0" smtClean="0"/>
              <a:t>We have seen some of the oldest adults with PWS.</a:t>
            </a:r>
          </a:p>
          <a:p>
            <a:r>
              <a:rPr lang="en-US" dirty="0" smtClean="0"/>
              <a:t>They seem to be doing very well both physically and mentally.</a:t>
            </a:r>
          </a:p>
          <a:p>
            <a:r>
              <a:rPr lang="en-US" dirty="0" smtClean="0"/>
              <a:t>Due to environment and other supports.</a:t>
            </a:r>
            <a:endParaRPr lang="en-US" dirty="0"/>
          </a:p>
        </p:txBody>
      </p:sp>
      <p:sp>
        <p:nvSpPr>
          <p:cNvPr id="2" name="Content Placeholder 1"/>
          <p:cNvSpPr>
            <a:spLocks noGrp="1"/>
          </p:cNvSpPr>
          <p:nvPr>
            <p:ph sz="half" idx="1"/>
          </p:nvPr>
        </p:nvSpPr>
        <p:spPr/>
        <p:txBody>
          <a:bodyPr/>
          <a:lstStyle/>
          <a:p>
            <a:endParaRPr lang="en-US"/>
          </a:p>
        </p:txBody>
      </p:sp>
    </p:spTree>
    <p:extLst>
      <p:ext uri="{BB962C8B-B14F-4D97-AF65-F5344CB8AC3E}">
        <p14:creationId xmlns:p14="http://schemas.microsoft.com/office/powerpoint/2010/main" val="30163999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Adult Challenges</a:t>
            </a:r>
            <a:endParaRPr lang="en-US" dirty="0"/>
          </a:p>
        </p:txBody>
      </p:sp>
      <p:sp>
        <p:nvSpPr>
          <p:cNvPr id="3" name="Content Placeholder 2"/>
          <p:cNvSpPr>
            <a:spLocks noGrp="1"/>
          </p:cNvSpPr>
          <p:nvPr>
            <p:ph sz="half" idx="1"/>
          </p:nvPr>
        </p:nvSpPr>
        <p:spPr/>
        <p:txBody>
          <a:bodyPr/>
          <a:lstStyle/>
          <a:p>
            <a:r>
              <a:rPr lang="en-US" dirty="0" smtClean="0"/>
              <a:t>Finding a girlfriend:</a:t>
            </a:r>
          </a:p>
          <a:p>
            <a:pPr marL="0" indent="0">
              <a:buNone/>
            </a:pPr>
            <a:r>
              <a:rPr lang="en-US" sz="1400" u="sng" dirty="0" smtClean="0">
                <a:hlinkClick r:id="rId3"/>
              </a:rPr>
              <a:t>http</a:t>
            </a:r>
            <a:r>
              <a:rPr lang="en-US" sz="1400" u="sng" dirty="0">
                <a:hlinkClick r:id="rId3"/>
              </a:rPr>
              <a:t>://youtu.be/A1LQYAPpLe4</a:t>
            </a:r>
            <a:endParaRPr lang="en-US" sz="1400" dirty="0"/>
          </a:p>
        </p:txBody>
      </p:sp>
      <p:sp>
        <p:nvSpPr>
          <p:cNvPr id="4" name="Content Placeholder 3"/>
          <p:cNvSpPr>
            <a:spLocks noGrp="1"/>
          </p:cNvSpPr>
          <p:nvPr>
            <p:ph sz="half" idx="2"/>
          </p:nvPr>
        </p:nvSpPr>
        <p:spPr/>
        <p:txBody>
          <a:bodyPr/>
          <a:lstStyle/>
          <a:p>
            <a:r>
              <a:rPr lang="en-US" dirty="0"/>
              <a:t>Living independently</a:t>
            </a:r>
            <a:r>
              <a:rPr lang="en-US" dirty="0" smtClean="0"/>
              <a:t>:</a:t>
            </a:r>
          </a:p>
          <a:p>
            <a:pPr marL="0" indent="0">
              <a:buNone/>
            </a:pPr>
            <a:r>
              <a:rPr lang="en-US" sz="1400" dirty="0" smtClean="0">
                <a:hlinkClick r:id="rId4"/>
              </a:rPr>
              <a:t>http</a:t>
            </a:r>
            <a:r>
              <a:rPr lang="en-US" sz="1400" dirty="0">
                <a:hlinkClick r:id="rId4"/>
              </a:rPr>
              <a:t>://youtu.be/WXzmcQvDSlg</a:t>
            </a:r>
            <a:endParaRPr lang="en-US" sz="1400" dirty="0"/>
          </a:p>
        </p:txBody>
      </p:sp>
    </p:spTree>
    <p:extLst>
      <p:ext uri="{BB962C8B-B14F-4D97-AF65-F5344CB8AC3E}">
        <p14:creationId xmlns:p14="http://schemas.microsoft.com/office/powerpoint/2010/main" val="22801850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915400" cy="1295400"/>
          </a:xfrm>
        </p:spPr>
        <p:txBody>
          <a:bodyPr>
            <a:noAutofit/>
          </a:bodyPr>
          <a:lstStyle/>
          <a:p>
            <a:r>
              <a:rPr lang="en-US" sz="4300" dirty="0" smtClean="0"/>
              <a:t>Can my adult child with PWS live    on their own?</a:t>
            </a:r>
            <a:endParaRPr lang="en-US" sz="4300" dirty="0"/>
          </a:p>
        </p:txBody>
      </p:sp>
      <p:sp>
        <p:nvSpPr>
          <p:cNvPr id="3" name="Content Placeholder 2"/>
          <p:cNvSpPr>
            <a:spLocks noGrp="1"/>
          </p:cNvSpPr>
          <p:nvPr>
            <p:ph sz="half" idx="1"/>
          </p:nvPr>
        </p:nvSpPr>
        <p:spPr>
          <a:xfrm>
            <a:off x="457200" y="2118360"/>
            <a:ext cx="4038600" cy="4434840"/>
          </a:xfrm>
        </p:spPr>
        <p:txBody>
          <a:bodyPr>
            <a:normAutofit lnSpcReduction="10000"/>
          </a:bodyPr>
          <a:lstStyle/>
          <a:p>
            <a:r>
              <a:rPr lang="en-US" dirty="0" smtClean="0"/>
              <a:t>We do not follow anyone with PWS living entirely on their own</a:t>
            </a:r>
          </a:p>
          <a:p>
            <a:r>
              <a:rPr lang="en-US" dirty="0" smtClean="0"/>
              <a:t>Some live semi-independently and </a:t>
            </a:r>
            <a:r>
              <a:rPr lang="en-US" dirty="0"/>
              <a:t>h</a:t>
            </a:r>
            <a:r>
              <a:rPr lang="en-US" dirty="0" smtClean="0"/>
              <a:t>ave help</a:t>
            </a:r>
          </a:p>
          <a:p>
            <a:r>
              <a:rPr lang="en-US" dirty="0" smtClean="0"/>
              <a:t>Biggest predictor is few maladaptive behaviors-not cognitive ability</a:t>
            </a:r>
          </a:p>
          <a:p>
            <a:r>
              <a:rPr lang="en-US" dirty="0" smtClean="0"/>
              <a:t>Those with best adaptive behavior skills</a:t>
            </a:r>
            <a:endParaRPr lang="en-US" dirty="0"/>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37270072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609600"/>
            <a:ext cx="9144000" cy="990600"/>
          </a:xfrm>
        </p:spPr>
        <p:txBody>
          <a:bodyPr>
            <a:normAutofit/>
          </a:bodyPr>
          <a:lstStyle/>
          <a:p>
            <a:pPr algn="ctr"/>
            <a:r>
              <a:rPr lang="en-US" sz="4300" dirty="0" smtClean="0"/>
              <a:t>Adults with PWS </a:t>
            </a:r>
            <a:r>
              <a:rPr lang="en-US" sz="4300" dirty="0"/>
              <a:t>N</a:t>
            </a:r>
            <a:r>
              <a:rPr lang="en-US" sz="4300" dirty="0" smtClean="0"/>
              <a:t>eed Lifelong </a:t>
            </a:r>
            <a:r>
              <a:rPr lang="en-US" sz="4300" dirty="0"/>
              <a:t>H</a:t>
            </a:r>
            <a:r>
              <a:rPr lang="en-US" sz="4300" dirty="0" smtClean="0"/>
              <a:t>elp</a:t>
            </a:r>
            <a:endParaRPr lang="en-US" sz="4300" dirty="0"/>
          </a:p>
        </p:txBody>
      </p:sp>
      <p:sp>
        <p:nvSpPr>
          <p:cNvPr id="7" name="Content Placeholder 6"/>
          <p:cNvSpPr>
            <a:spLocks noGrp="1"/>
          </p:cNvSpPr>
          <p:nvPr>
            <p:ph sz="half" idx="2"/>
          </p:nvPr>
        </p:nvSpPr>
        <p:spPr>
          <a:xfrm>
            <a:off x="4800600" y="1920085"/>
            <a:ext cx="4038600" cy="4434840"/>
          </a:xfrm>
        </p:spPr>
        <p:txBody>
          <a:bodyPr/>
          <a:lstStyle/>
          <a:p>
            <a:r>
              <a:rPr lang="en-US" dirty="0" smtClean="0"/>
              <a:t>Money access</a:t>
            </a:r>
          </a:p>
          <a:p>
            <a:r>
              <a:rPr lang="en-US" dirty="0" smtClean="0"/>
              <a:t>Food access</a:t>
            </a:r>
          </a:p>
          <a:p>
            <a:r>
              <a:rPr lang="en-US" dirty="0" smtClean="0"/>
              <a:t>Job/volunteer placement</a:t>
            </a:r>
          </a:p>
          <a:p>
            <a:r>
              <a:rPr lang="en-US" dirty="0" smtClean="0"/>
              <a:t>Residential services</a:t>
            </a:r>
          </a:p>
          <a:p>
            <a:r>
              <a:rPr lang="en-US" dirty="0" smtClean="0"/>
              <a:t>Religious/spiritual life</a:t>
            </a:r>
          </a:p>
          <a:p>
            <a:r>
              <a:rPr lang="en-US" dirty="0" smtClean="0"/>
              <a:t>Friendships/social outlets</a:t>
            </a:r>
          </a:p>
          <a:p>
            <a:r>
              <a:rPr lang="en-US" dirty="0" smtClean="0"/>
              <a:t>Exercise/leisure</a:t>
            </a:r>
          </a:p>
          <a:p>
            <a:endParaRPr lang="en-US" dirty="0"/>
          </a:p>
        </p:txBody>
      </p:sp>
    </p:spTree>
    <p:extLst>
      <p:ext uri="{BB962C8B-B14F-4D97-AF65-F5344CB8AC3E}">
        <p14:creationId xmlns:p14="http://schemas.microsoft.com/office/powerpoint/2010/main" val="17068840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143000"/>
          </a:xfrm>
        </p:spPr>
        <p:txBody>
          <a:bodyPr>
            <a:normAutofit/>
          </a:bodyPr>
          <a:lstStyle/>
          <a:p>
            <a:pPr algn="ctr"/>
            <a:r>
              <a:rPr lang="en-US" dirty="0" smtClean="0"/>
              <a:t>Residential Services for PWS</a:t>
            </a:r>
            <a:endParaRPr lang="en-US" dirty="0"/>
          </a:p>
        </p:txBody>
      </p:sp>
      <p:sp>
        <p:nvSpPr>
          <p:cNvPr id="3" name="Content Placeholder 2"/>
          <p:cNvSpPr>
            <a:spLocks noGrp="1"/>
          </p:cNvSpPr>
          <p:nvPr>
            <p:ph sz="half" idx="1"/>
          </p:nvPr>
        </p:nvSpPr>
        <p:spPr/>
        <p:txBody>
          <a:bodyPr/>
          <a:lstStyle/>
          <a:p>
            <a:r>
              <a:rPr lang="en-US" dirty="0" smtClean="0"/>
              <a:t>Oconomowoc in Wisconsin</a:t>
            </a:r>
          </a:p>
          <a:p>
            <a:r>
              <a:rPr lang="en-US" dirty="0" smtClean="0"/>
              <a:t>Alachua County in Florida</a:t>
            </a:r>
          </a:p>
          <a:p>
            <a:r>
              <a:rPr lang="en-US" dirty="0" smtClean="0"/>
              <a:t>Latham Center in Mass.</a:t>
            </a:r>
          </a:p>
          <a:p>
            <a:r>
              <a:rPr lang="en-US" dirty="0" smtClean="0"/>
              <a:t>Others in NC, CA and TX</a:t>
            </a:r>
          </a:p>
          <a:p>
            <a:r>
              <a:rPr lang="en-US" dirty="0" smtClean="0"/>
              <a:t>Use them as a model of comprehensive services throughout life </a:t>
            </a:r>
          </a:p>
          <a:p>
            <a:endParaRPr lang="en-US" dirty="0"/>
          </a:p>
        </p:txBody>
      </p:sp>
      <p:sp>
        <p:nvSpPr>
          <p:cNvPr id="4" name="Content Placeholder 3"/>
          <p:cNvSpPr>
            <a:spLocks noGrp="1"/>
          </p:cNvSpPr>
          <p:nvPr>
            <p:ph sz="half" idx="2"/>
          </p:nvPr>
        </p:nvSpPr>
        <p:spPr/>
        <p:txBody>
          <a:bodyPr/>
          <a:lstStyle/>
          <a:p>
            <a:r>
              <a:rPr lang="en-US" dirty="0" smtClean="0"/>
              <a:t>Need to plan for that transition</a:t>
            </a:r>
          </a:p>
          <a:p>
            <a:r>
              <a:rPr lang="en-US" dirty="0" smtClean="0"/>
              <a:t>Need to prepare your child for it, too</a:t>
            </a:r>
          </a:p>
          <a:p>
            <a:r>
              <a:rPr lang="en-US" dirty="0" smtClean="0"/>
              <a:t>Need input from families and other professionals</a:t>
            </a:r>
          </a:p>
          <a:p>
            <a:r>
              <a:rPr lang="en-US" dirty="0" smtClean="0"/>
              <a:t>Lobby your state</a:t>
            </a:r>
          </a:p>
          <a:p>
            <a:r>
              <a:rPr lang="en-US" dirty="0" smtClean="0"/>
              <a:t>Make your voices(collectively) heard to your state</a:t>
            </a:r>
          </a:p>
          <a:p>
            <a:endParaRPr lang="en-US" dirty="0"/>
          </a:p>
        </p:txBody>
      </p:sp>
    </p:spTree>
    <p:extLst>
      <p:ext uri="{BB962C8B-B14F-4D97-AF65-F5344CB8AC3E}">
        <p14:creationId xmlns:p14="http://schemas.microsoft.com/office/powerpoint/2010/main" val="1879466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932"/>
            <a:ext cx="7620000" cy="897467"/>
          </a:xfrm>
        </p:spPr>
        <p:txBody>
          <a:bodyPr>
            <a:noAutofit/>
          </a:bodyPr>
          <a:lstStyle/>
          <a:p>
            <a:pPr algn="ctr"/>
            <a:r>
              <a:rPr lang="en-US" sz="3200" b="1" dirty="0" smtClean="0"/>
              <a:t>Demographics and tests</a:t>
            </a:r>
            <a:endParaRPr lang="en-US" sz="3200" b="1" dirty="0"/>
          </a:p>
        </p:txBody>
      </p:sp>
      <p:sp>
        <p:nvSpPr>
          <p:cNvPr id="3" name="Content Placeholder 2"/>
          <p:cNvSpPr>
            <a:spLocks noGrp="1"/>
          </p:cNvSpPr>
          <p:nvPr>
            <p:ph sz="half" idx="1"/>
          </p:nvPr>
        </p:nvSpPr>
        <p:spPr>
          <a:xfrm>
            <a:off x="0" y="1524000"/>
            <a:ext cx="4724400" cy="4572000"/>
          </a:xfrm>
        </p:spPr>
        <p:txBody>
          <a:bodyPr/>
          <a:lstStyle/>
          <a:p>
            <a:r>
              <a:rPr lang="en-US" dirty="0" smtClean="0"/>
              <a:t>245 individuals with PWS</a:t>
            </a:r>
          </a:p>
          <a:p>
            <a:r>
              <a:rPr lang="en-US" dirty="0" smtClean="0"/>
              <a:t>Mean age=16.5 (10.6)</a:t>
            </a:r>
          </a:p>
          <a:p>
            <a:r>
              <a:rPr lang="en-US" dirty="0" smtClean="0"/>
              <a:t>Gender</a:t>
            </a:r>
            <a:r>
              <a:rPr lang="en-US" sz="2400" dirty="0" smtClean="0"/>
              <a:t>=51.6% </a:t>
            </a:r>
            <a:r>
              <a:rPr lang="en-US" sz="1600" dirty="0" smtClean="0"/>
              <a:t>female </a:t>
            </a:r>
            <a:r>
              <a:rPr lang="en-US" sz="2400" dirty="0" smtClean="0"/>
              <a:t>48.4%</a:t>
            </a:r>
            <a:r>
              <a:rPr lang="en-US" dirty="0" smtClean="0"/>
              <a:t> </a:t>
            </a:r>
            <a:r>
              <a:rPr lang="en-US" sz="1600" dirty="0" smtClean="0"/>
              <a:t>male</a:t>
            </a:r>
          </a:p>
          <a:p>
            <a:r>
              <a:rPr lang="en-US" dirty="0" smtClean="0"/>
              <a:t>Subtype</a:t>
            </a:r>
          </a:p>
          <a:p>
            <a:pPr lvl="1"/>
            <a:r>
              <a:rPr lang="en-US" dirty="0" smtClean="0"/>
              <a:t>Deletion=145</a:t>
            </a:r>
          </a:p>
          <a:p>
            <a:pPr lvl="1"/>
            <a:r>
              <a:rPr lang="en-US" dirty="0" smtClean="0"/>
              <a:t>UPD=88</a:t>
            </a:r>
          </a:p>
          <a:p>
            <a:pPr lvl="1"/>
            <a:r>
              <a:rPr lang="en-US" dirty="0" smtClean="0"/>
              <a:t>Imprinting defect=7</a:t>
            </a:r>
          </a:p>
        </p:txBody>
      </p:sp>
      <p:sp>
        <p:nvSpPr>
          <p:cNvPr id="4" name="Content Placeholder 3"/>
          <p:cNvSpPr>
            <a:spLocks noGrp="1"/>
          </p:cNvSpPr>
          <p:nvPr>
            <p:ph sz="half" idx="2"/>
          </p:nvPr>
        </p:nvSpPr>
        <p:spPr>
          <a:xfrm>
            <a:off x="4876800" y="1219200"/>
            <a:ext cx="4343400" cy="5638800"/>
          </a:xfrm>
        </p:spPr>
        <p:txBody>
          <a:bodyPr/>
          <a:lstStyle/>
          <a:p>
            <a:r>
              <a:rPr lang="en-US" dirty="0" smtClean="0">
                <a:solidFill>
                  <a:schemeClr val="accent1"/>
                </a:solidFill>
              </a:rPr>
              <a:t>Questionnaires include</a:t>
            </a:r>
            <a:r>
              <a:rPr lang="en-US" dirty="0" smtClean="0"/>
              <a:t>:</a:t>
            </a:r>
          </a:p>
          <a:p>
            <a:r>
              <a:rPr lang="en-US" sz="2000" dirty="0" smtClean="0"/>
              <a:t>CBCL</a:t>
            </a:r>
          </a:p>
          <a:p>
            <a:r>
              <a:rPr lang="en-US" sz="2000" dirty="0" smtClean="0"/>
              <a:t>Hyperphagia Questionnaire</a:t>
            </a:r>
          </a:p>
          <a:p>
            <a:r>
              <a:rPr lang="en-US" sz="2000" dirty="0" smtClean="0"/>
              <a:t>YBOCS</a:t>
            </a:r>
          </a:p>
          <a:p>
            <a:r>
              <a:rPr lang="en-US" dirty="0" smtClean="0">
                <a:solidFill>
                  <a:schemeClr val="accent1"/>
                </a:solidFill>
              </a:rPr>
              <a:t>Interview Includes:</a:t>
            </a:r>
          </a:p>
          <a:p>
            <a:r>
              <a:rPr lang="en-US" sz="2000" dirty="0" smtClean="0"/>
              <a:t>Repetitive Behavior Scales: Revised</a:t>
            </a:r>
          </a:p>
          <a:p>
            <a:r>
              <a:rPr lang="en-US" sz="2000" dirty="0" smtClean="0"/>
              <a:t>K-SADS-PL</a:t>
            </a:r>
          </a:p>
          <a:p>
            <a:r>
              <a:rPr lang="en-US" sz="2000" dirty="0" smtClean="0"/>
              <a:t>Scale of Prodromal Symptoms</a:t>
            </a:r>
          </a:p>
          <a:p>
            <a:r>
              <a:rPr lang="en-US" sz="2000" dirty="0" smtClean="0"/>
              <a:t>Current medications</a:t>
            </a:r>
          </a:p>
          <a:p>
            <a:r>
              <a:rPr lang="en-US" sz="2400" dirty="0" smtClean="0">
                <a:solidFill>
                  <a:schemeClr val="accent1"/>
                </a:solidFill>
              </a:rPr>
              <a:t>Child battery</a:t>
            </a:r>
          </a:p>
          <a:p>
            <a:r>
              <a:rPr lang="en-US" sz="2000" dirty="0" smtClean="0"/>
              <a:t>IQ/weight/height/</a:t>
            </a:r>
            <a:r>
              <a:rPr lang="en-US" sz="2000" dirty="0" err="1" smtClean="0"/>
              <a:t>eegs</a:t>
            </a:r>
            <a:endParaRPr lang="en-US" sz="2000" dirty="0" smtClean="0"/>
          </a:p>
          <a:p>
            <a:r>
              <a:rPr lang="en-US" sz="2000" dirty="0" smtClean="0"/>
              <a:t>Visual motor test</a:t>
            </a:r>
          </a:p>
          <a:p>
            <a:r>
              <a:rPr lang="en-US" sz="2000" dirty="0" smtClean="0"/>
              <a:t>Puzzles, etc. </a:t>
            </a:r>
          </a:p>
          <a:p>
            <a:endParaRPr lang="en-US" sz="2000" dirty="0" smtClean="0"/>
          </a:p>
          <a:p>
            <a:endParaRPr lang="en-US" sz="2000" dirty="0" smtClean="0"/>
          </a:p>
          <a:p>
            <a:endParaRPr lang="en-US" dirty="0" smtClean="0"/>
          </a:p>
          <a:p>
            <a:endParaRPr lang="en-US" dirty="0"/>
          </a:p>
        </p:txBody>
      </p:sp>
    </p:spTree>
    <p:extLst>
      <p:ext uri="{BB962C8B-B14F-4D97-AF65-F5344CB8AC3E}">
        <p14:creationId xmlns:p14="http://schemas.microsoft.com/office/powerpoint/2010/main" val="35670245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pPr algn="ctr"/>
            <a:r>
              <a:rPr lang="en-US" dirty="0" smtClean="0"/>
              <a:t>Lifelong Support</a:t>
            </a:r>
            <a:endParaRPr lang="en-US" dirty="0"/>
          </a:p>
        </p:txBody>
      </p:sp>
      <p:sp>
        <p:nvSpPr>
          <p:cNvPr id="4" name="Content Placeholder 3"/>
          <p:cNvSpPr>
            <a:spLocks noGrp="1"/>
          </p:cNvSpPr>
          <p:nvPr>
            <p:ph sz="half" idx="2"/>
          </p:nvPr>
        </p:nvSpPr>
        <p:spPr/>
        <p:txBody>
          <a:bodyPr/>
          <a:lstStyle/>
          <a:p>
            <a:r>
              <a:rPr lang="en-US" dirty="0" smtClean="0"/>
              <a:t>Continue to change as needs change</a:t>
            </a:r>
          </a:p>
          <a:p>
            <a:r>
              <a:rPr lang="en-US" dirty="0" smtClean="0"/>
              <a:t>Parent towards independence- focus on what they can do for themselves.</a:t>
            </a:r>
          </a:p>
          <a:p>
            <a:r>
              <a:rPr lang="en-US" dirty="0" smtClean="0"/>
              <a:t>Focus on life skills/ social skills</a:t>
            </a:r>
          </a:p>
          <a:p>
            <a:r>
              <a:rPr lang="en-US" dirty="0" smtClean="0"/>
              <a:t>Let others step in and help you</a:t>
            </a:r>
          </a:p>
          <a:p>
            <a:endParaRPr lang="en-US" dirty="0"/>
          </a:p>
        </p:txBody>
      </p:sp>
      <p:sp>
        <p:nvSpPr>
          <p:cNvPr id="3" name="Content Placeholder 2"/>
          <p:cNvSpPr>
            <a:spLocks noGrp="1"/>
          </p:cNvSpPr>
          <p:nvPr>
            <p:ph sz="half" idx="1"/>
          </p:nvPr>
        </p:nvSpPr>
        <p:spPr/>
        <p:txBody>
          <a:bodyPr/>
          <a:lstStyle/>
          <a:p>
            <a:endParaRPr lang="en-US"/>
          </a:p>
        </p:txBody>
      </p:sp>
    </p:spTree>
    <p:extLst>
      <p:ext uri="{BB962C8B-B14F-4D97-AF65-F5344CB8AC3E}">
        <p14:creationId xmlns:p14="http://schemas.microsoft.com/office/powerpoint/2010/main" val="28982884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609600"/>
            <a:ext cx="8229600" cy="972312"/>
          </a:xfrm>
        </p:spPr>
        <p:txBody>
          <a:bodyPr/>
          <a:lstStyle/>
          <a:p>
            <a:pPr algn="ctr"/>
            <a:r>
              <a:rPr lang="en-US" dirty="0" smtClean="0"/>
              <a:t>You are not alone!!</a:t>
            </a:r>
            <a:endParaRPr lang="en-US" dirty="0"/>
          </a:p>
        </p:txBody>
      </p:sp>
      <p:sp>
        <p:nvSpPr>
          <p:cNvPr id="7" name="Content Placeholder 6"/>
          <p:cNvSpPr>
            <a:spLocks noGrp="1"/>
          </p:cNvSpPr>
          <p:nvPr>
            <p:ph sz="half" idx="2"/>
          </p:nvPr>
        </p:nvSpPr>
        <p:spPr>
          <a:xfrm>
            <a:off x="4191000" y="1981199"/>
            <a:ext cx="4495800" cy="4373725"/>
          </a:xfrm>
        </p:spPr>
        <p:txBody>
          <a:bodyPr>
            <a:normAutofit/>
          </a:bodyPr>
          <a:lstStyle/>
          <a:p>
            <a:r>
              <a:rPr lang="en-US" dirty="0" smtClean="0"/>
              <a:t>You have to take care of your needs- both physical and mental</a:t>
            </a:r>
          </a:p>
          <a:p>
            <a:r>
              <a:rPr lang="en-US" dirty="0" smtClean="0"/>
              <a:t>You have to let go a little bit</a:t>
            </a:r>
          </a:p>
          <a:p>
            <a:r>
              <a:rPr lang="en-US" dirty="0" smtClean="0"/>
              <a:t>You have to trust others</a:t>
            </a:r>
          </a:p>
          <a:p>
            <a:r>
              <a:rPr lang="en-US" dirty="0" smtClean="0"/>
              <a:t>You have to trust yourself to do what is best.</a:t>
            </a:r>
          </a:p>
          <a:p>
            <a:r>
              <a:rPr lang="en-US" dirty="0" smtClean="0"/>
              <a:t>Oh, and you will have to fight like hell to get services.</a:t>
            </a:r>
            <a:endParaRPr lang="en-US" dirty="0"/>
          </a:p>
        </p:txBody>
      </p:sp>
      <p:sp>
        <p:nvSpPr>
          <p:cNvPr id="2" name="Content Placeholder 1"/>
          <p:cNvSpPr>
            <a:spLocks noGrp="1"/>
          </p:cNvSpPr>
          <p:nvPr>
            <p:ph sz="half" idx="1"/>
          </p:nvPr>
        </p:nvSpPr>
        <p:spPr/>
        <p:txBody>
          <a:bodyPr/>
          <a:lstStyle/>
          <a:p>
            <a:endParaRPr lang="en-US"/>
          </a:p>
        </p:txBody>
      </p:sp>
    </p:spTree>
    <p:extLst>
      <p:ext uri="{BB962C8B-B14F-4D97-AF65-F5344CB8AC3E}">
        <p14:creationId xmlns:p14="http://schemas.microsoft.com/office/powerpoint/2010/main" val="3068809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Thanks to all of our awesome families who come to see us!!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90866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304800"/>
            <a:ext cx="8229600" cy="1219200"/>
          </a:xfrm>
        </p:spPr>
        <p:txBody>
          <a:bodyPr/>
          <a:lstStyle/>
          <a:p>
            <a:pPr algn="ctr"/>
            <a:r>
              <a:rPr lang="en-US" dirty="0" smtClean="0"/>
              <a:t>Often asked questions </a:t>
            </a:r>
            <a:endParaRPr lang="en-US" dirty="0"/>
          </a:p>
        </p:txBody>
      </p:sp>
      <p:sp>
        <p:nvSpPr>
          <p:cNvPr id="8" name="Content Placeholder 7"/>
          <p:cNvSpPr>
            <a:spLocks noGrp="1"/>
          </p:cNvSpPr>
          <p:nvPr>
            <p:ph sz="half" idx="1"/>
          </p:nvPr>
        </p:nvSpPr>
        <p:spPr>
          <a:xfrm>
            <a:off x="228600" y="1905000"/>
            <a:ext cx="4343400" cy="4572000"/>
          </a:xfrm>
        </p:spPr>
        <p:txBody>
          <a:bodyPr/>
          <a:lstStyle/>
          <a:p>
            <a:r>
              <a:rPr lang="en-US" b="1" dirty="0" smtClean="0"/>
              <a:t>How long is life expectancy? </a:t>
            </a:r>
          </a:p>
          <a:p>
            <a:pPr lvl="1"/>
            <a:r>
              <a:rPr lang="en-US" dirty="0" smtClean="0"/>
              <a:t>It used to be 25 years, but can be average if weight and food access are maintained</a:t>
            </a:r>
          </a:p>
          <a:p>
            <a:r>
              <a:rPr lang="en-US" b="1" dirty="0" smtClean="0"/>
              <a:t>Can they live independently? </a:t>
            </a:r>
          </a:p>
          <a:p>
            <a:pPr lvl="1"/>
            <a:r>
              <a:rPr lang="en-US" dirty="0" smtClean="0"/>
              <a:t>All need some level of support-depends on the person</a:t>
            </a:r>
            <a:endParaRPr lang="en-US" dirty="0"/>
          </a:p>
        </p:txBody>
      </p:sp>
      <p:sp>
        <p:nvSpPr>
          <p:cNvPr id="9" name="Content Placeholder 8"/>
          <p:cNvSpPr>
            <a:spLocks noGrp="1"/>
          </p:cNvSpPr>
          <p:nvPr>
            <p:ph sz="half" idx="2"/>
          </p:nvPr>
        </p:nvSpPr>
        <p:spPr/>
        <p:txBody>
          <a:bodyPr/>
          <a:lstStyle/>
          <a:p>
            <a:r>
              <a:rPr lang="en-US" b="1" dirty="0" smtClean="0"/>
              <a:t>Does behavior get better as they age?</a:t>
            </a:r>
          </a:p>
          <a:p>
            <a:pPr lvl="1"/>
            <a:r>
              <a:rPr lang="en-US" dirty="0" smtClean="0"/>
              <a:t>For some, they get much better.</a:t>
            </a:r>
          </a:p>
          <a:p>
            <a:r>
              <a:rPr lang="en-US" b="1" dirty="0" smtClean="0"/>
              <a:t>Does hyperphagia get better with age?</a:t>
            </a:r>
          </a:p>
          <a:p>
            <a:pPr lvl="1"/>
            <a:r>
              <a:rPr lang="en-US" dirty="0" smtClean="0"/>
              <a:t>For some, it does-but not many.</a:t>
            </a:r>
          </a:p>
          <a:p>
            <a:pPr lvl="1"/>
            <a:r>
              <a:rPr lang="en-US" dirty="0" smtClean="0"/>
              <a:t>Does GHT help adults with PWS? </a:t>
            </a:r>
            <a:endParaRPr lang="en-US" dirty="0"/>
          </a:p>
        </p:txBody>
      </p:sp>
    </p:spTree>
    <p:extLst>
      <p:ext uri="{BB962C8B-B14F-4D97-AF65-F5344CB8AC3E}">
        <p14:creationId xmlns:p14="http://schemas.microsoft.com/office/powerpoint/2010/main" val="2891563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US" dirty="0" smtClean="0"/>
              <a:t>Parenting an Adult with PWS</a:t>
            </a:r>
            <a:endParaRPr lang="en-US" sz="4400" dirty="0"/>
          </a:p>
        </p:txBody>
      </p:sp>
      <p:sp>
        <p:nvSpPr>
          <p:cNvPr id="3" name="Content Placeholder 2"/>
          <p:cNvSpPr>
            <a:spLocks noGrp="1"/>
          </p:cNvSpPr>
          <p:nvPr>
            <p:ph sz="half" idx="1"/>
          </p:nvPr>
        </p:nvSpPr>
        <p:spPr>
          <a:xfrm>
            <a:off x="152400" y="1905000"/>
            <a:ext cx="4724400" cy="4434840"/>
          </a:xfrm>
        </p:spPr>
        <p:txBody>
          <a:bodyPr/>
          <a:lstStyle/>
          <a:p>
            <a:r>
              <a:rPr lang="en-US" dirty="0" smtClean="0"/>
              <a:t>Birthday Party Task</a:t>
            </a:r>
          </a:p>
          <a:p>
            <a:pPr lvl="1"/>
            <a:r>
              <a:rPr lang="en-US" sz="2000" dirty="0" smtClean="0"/>
              <a:t>Celery</a:t>
            </a:r>
            <a:r>
              <a:rPr lang="en-US" sz="2000" dirty="0"/>
              <a:t>: </a:t>
            </a:r>
            <a:r>
              <a:rPr lang="en-US" sz="1400" dirty="0">
                <a:hlinkClick r:id="rId3"/>
              </a:rPr>
              <a:t>http://</a:t>
            </a:r>
            <a:r>
              <a:rPr lang="en-US" sz="1400" dirty="0" smtClean="0">
                <a:hlinkClick r:id="rId3"/>
              </a:rPr>
              <a:t>youtu.be/Ww96K3w40PA</a:t>
            </a:r>
            <a:endParaRPr lang="en-US" sz="1400" dirty="0" smtClean="0"/>
          </a:p>
          <a:p>
            <a:pPr lvl="1"/>
            <a:r>
              <a:rPr lang="en-US" sz="2000" dirty="0" smtClean="0"/>
              <a:t>Salad</a:t>
            </a:r>
            <a:r>
              <a:rPr lang="en-US" sz="2000" dirty="0"/>
              <a:t>: </a:t>
            </a:r>
            <a:r>
              <a:rPr lang="en-US" sz="1400" dirty="0">
                <a:hlinkClick r:id="rId4"/>
              </a:rPr>
              <a:t>http://youtu.be/LOAJdZTTT1A</a:t>
            </a:r>
            <a:endParaRPr lang="en-US" sz="1400" dirty="0" smtClean="0"/>
          </a:p>
          <a:p>
            <a:pPr lvl="1"/>
            <a:r>
              <a:rPr lang="en-US" sz="2000" dirty="0" smtClean="0"/>
              <a:t>Cookies</a:t>
            </a:r>
            <a:r>
              <a:rPr lang="en-US" sz="2000" dirty="0"/>
              <a:t>: </a:t>
            </a:r>
            <a:r>
              <a:rPr lang="en-US" sz="1400" dirty="0">
                <a:hlinkClick r:id="rId5"/>
              </a:rPr>
              <a:t>http://youtu.be/A1UXcfmWNCk</a:t>
            </a:r>
            <a:endParaRPr lang="en-US" sz="1400" dirty="0"/>
          </a:p>
        </p:txBody>
      </p:sp>
      <p:sp>
        <p:nvSpPr>
          <p:cNvPr id="8" name="Content Placeholder 2"/>
          <p:cNvSpPr>
            <a:spLocks noGrp="1"/>
          </p:cNvSpPr>
          <p:nvPr>
            <p:ph sz="half" idx="1"/>
          </p:nvPr>
        </p:nvSpPr>
        <p:spPr>
          <a:xfrm>
            <a:off x="4381500" y="1889760"/>
            <a:ext cx="4610100" cy="4434840"/>
          </a:xfrm>
        </p:spPr>
        <p:txBody>
          <a:bodyPr/>
          <a:lstStyle/>
          <a:p>
            <a:r>
              <a:rPr lang="en-US" dirty="0" smtClean="0"/>
              <a:t>Interview</a:t>
            </a:r>
          </a:p>
          <a:p>
            <a:pPr lvl="1"/>
            <a:r>
              <a:rPr lang="en-US" sz="2000" dirty="0" smtClean="0"/>
              <a:t>Self-control: </a:t>
            </a:r>
            <a:r>
              <a:rPr lang="en-US" sz="1400" dirty="0">
                <a:hlinkClick r:id="rId6"/>
              </a:rPr>
              <a:t>http://</a:t>
            </a:r>
            <a:r>
              <a:rPr lang="en-US" sz="1400" dirty="0" smtClean="0">
                <a:hlinkClick r:id="rId6"/>
              </a:rPr>
              <a:t>youtu.be/ZfcHWdcBQsg</a:t>
            </a:r>
            <a:endParaRPr lang="en-US" sz="1400" dirty="0" smtClean="0"/>
          </a:p>
          <a:p>
            <a:pPr lvl="1"/>
            <a:r>
              <a:rPr lang="en-US" sz="2000" dirty="0" smtClean="0"/>
              <a:t>Changes: </a:t>
            </a:r>
            <a:r>
              <a:rPr lang="en-US" sz="1400" dirty="0" smtClean="0">
                <a:hlinkClick r:id="rId7"/>
              </a:rPr>
              <a:t>http</a:t>
            </a:r>
            <a:r>
              <a:rPr lang="en-US" sz="1400" dirty="0">
                <a:hlinkClick r:id="rId7"/>
              </a:rPr>
              <a:t>://youtu.be/GklcrLUcZIc</a:t>
            </a:r>
            <a:endParaRPr lang="en-US" sz="1400" dirty="0"/>
          </a:p>
        </p:txBody>
      </p:sp>
    </p:spTree>
    <p:extLst>
      <p:ext uri="{BB962C8B-B14F-4D97-AF65-F5344CB8AC3E}">
        <p14:creationId xmlns:p14="http://schemas.microsoft.com/office/powerpoint/2010/main" val="3463213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381000"/>
            <a:ext cx="8229600" cy="914400"/>
          </a:xfrm>
        </p:spPr>
        <p:txBody>
          <a:bodyPr/>
          <a:lstStyle/>
          <a:p>
            <a:pPr algn="ctr"/>
            <a:r>
              <a:rPr lang="en-US" dirty="0" smtClean="0"/>
              <a:t>Adults with PWS</a:t>
            </a:r>
            <a:endParaRPr lang="en-US" dirty="0"/>
          </a:p>
        </p:txBody>
      </p:sp>
      <p:sp>
        <p:nvSpPr>
          <p:cNvPr id="8" name="Content Placeholder 7"/>
          <p:cNvSpPr>
            <a:spLocks noGrp="1"/>
          </p:cNvSpPr>
          <p:nvPr>
            <p:ph idx="1"/>
          </p:nvPr>
        </p:nvSpPr>
        <p:spPr>
          <a:xfrm>
            <a:off x="457200" y="1295400"/>
            <a:ext cx="8229600" cy="5181600"/>
          </a:xfrm>
        </p:spPr>
        <p:txBody>
          <a:bodyPr/>
          <a:lstStyle/>
          <a:p>
            <a:r>
              <a:rPr lang="en-US" dirty="0" smtClean="0"/>
              <a:t>Cognitive functioning</a:t>
            </a:r>
          </a:p>
          <a:p>
            <a:r>
              <a:rPr lang="en-US" dirty="0" smtClean="0"/>
              <a:t>Adaptive functioning</a:t>
            </a:r>
          </a:p>
          <a:p>
            <a:r>
              <a:rPr lang="en-US" dirty="0" smtClean="0"/>
              <a:t>Maladaptive behavior</a:t>
            </a:r>
          </a:p>
          <a:p>
            <a:r>
              <a:rPr lang="en-US" dirty="0" err="1" smtClean="0"/>
              <a:t>Hyperphagia</a:t>
            </a:r>
            <a:r>
              <a:rPr lang="en-US" dirty="0" smtClean="0"/>
              <a:t> and food-seeking</a:t>
            </a:r>
          </a:p>
          <a:p>
            <a:r>
              <a:rPr lang="en-US" dirty="0" smtClean="0"/>
              <a:t>Psychiatric features: anxiety, depression and psychosis with interviews and other measures</a:t>
            </a:r>
          </a:p>
          <a:p>
            <a:r>
              <a:rPr lang="en-US" dirty="0" smtClean="0"/>
              <a:t>Autism features</a:t>
            </a:r>
          </a:p>
          <a:p>
            <a:r>
              <a:rPr lang="en-US" dirty="0" smtClean="0"/>
              <a:t>Independence/family issues</a:t>
            </a:r>
          </a:p>
          <a:p>
            <a:r>
              <a:rPr lang="en-US" dirty="0"/>
              <a:t> F</a:t>
            </a:r>
            <a:r>
              <a:rPr lang="en-US" dirty="0" smtClean="0"/>
              <a:t>amily stress and functioning</a:t>
            </a:r>
          </a:p>
          <a:p>
            <a:r>
              <a:rPr lang="en-US" dirty="0" smtClean="0"/>
              <a:t>Psychiatric medications</a:t>
            </a:r>
          </a:p>
          <a:p>
            <a:endParaRPr lang="en-US" dirty="0"/>
          </a:p>
        </p:txBody>
      </p:sp>
    </p:spTree>
    <p:extLst>
      <p:ext uri="{BB962C8B-B14F-4D97-AF65-F5344CB8AC3E}">
        <p14:creationId xmlns:p14="http://schemas.microsoft.com/office/powerpoint/2010/main" val="2344780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457200" y="-46038"/>
            <a:ext cx="8229600" cy="1417638"/>
          </a:xfrm>
        </p:spPr>
        <p:txBody>
          <a:bodyPr/>
          <a:lstStyle/>
          <a:p>
            <a:pPr algn="ctr" eaLnBrk="1" hangingPunct="1">
              <a:defRPr/>
            </a:pPr>
            <a:r>
              <a:rPr lang="en-US" dirty="0" smtClean="0"/>
              <a:t>Cognition</a:t>
            </a:r>
          </a:p>
        </p:txBody>
      </p:sp>
      <p:sp>
        <p:nvSpPr>
          <p:cNvPr id="175107" name="Rectangle 3"/>
          <p:cNvSpPr>
            <a:spLocks noGrp="1" noChangeArrowheads="1"/>
          </p:cNvSpPr>
          <p:nvPr>
            <p:ph type="body" idx="1"/>
          </p:nvPr>
        </p:nvSpPr>
        <p:spPr>
          <a:xfrm>
            <a:off x="457200" y="1371600"/>
            <a:ext cx="8229600" cy="4068763"/>
          </a:xfrm>
        </p:spPr>
        <p:txBody>
          <a:bodyPr/>
          <a:lstStyle/>
          <a:p>
            <a:pPr eaLnBrk="1" hangingPunct="1">
              <a:defRPr/>
            </a:pPr>
            <a:r>
              <a:rPr lang="en-US" sz="2800" dirty="0" smtClean="0"/>
              <a:t>Average IQ around 65-70 (our sample ranges from 40-125)</a:t>
            </a:r>
          </a:p>
          <a:p>
            <a:pPr eaLnBrk="1" hangingPunct="1">
              <a:defRPr/>
            </a:pPr>
            <a:r>
              <a:rPr lang="en-US" sz="2800" dirty="0" smtClean="0"/>
              <a:t>Relative strengths in visual-spatial, reading, weaknesses in auditory short-term memory/math</a:t>
            </a:r>
          </a:p>
          <a:p>
            <a:pPr eaLnBrk="1" hangingPunct="1">
              <a:defRPr/>
            </a:pPr>
            <a:r>
              <a:rPr lang="en-US" sz="2800" dirty="0" smtClean="0"/>
              <a:t>Interference from food seeking and maladaptive behaviors lead to higher levels of care than predicted by IQ alone</a:t>
            </a:r>
          </a:p>
        </p:txBody>
      </p:sp>
    </p:spTree>
    <p:extLst>
      <p:ext uri="{BB962C8B-B14F-4D97-AF65-F5344CB8AC3E}">
        <p14:creationId xmlns:p14="http://schemas.microsoft.com/office/powerpoint/2010/main" val="768921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486400"/>
            <a:ext cx="8686800" cy="1164264"/>
          </a:xfrm>
        </p:spPr>
        <p:txBody>
          <a:bodyPr>
            <a:normAutofit/>
          </a:bodyPr>
          <a:lstStyle/>
          <a:p>
            <a:r>
              <a:rPr lang="en-US" sz="2800" dirty="0" smtClean="0"/>
              <a:t>How do these features relate to other disorders like ASD??</a:t>
            </a:r>
            <a:endParaRPr lang="en-US" sz="2800" dirty="0"/>
          </a:p>
        </p:txBody>
      </p:sp>
      <p:sp>
        <p:nvSpPr>
          <p:cNvPr id="3" name="Text Placeholder 2"/>
          <p:cNvSpPr>
            <a:spLocks noGrp="1"/>
          </p:cNvSpPr>
          <p:nvPr>
            <p:ph type="body" idx="1"/>
          </p:nvPr>
        </p:nvSpPr>
        <p:spPr>
          <a:xfrm>
            <a:off x="457200" y="152400"/>
            <a:ext cx="4023360" cy="815958"/>
          </a:xfrm>
        </p:spPr>
        <p:txBody>
          <a:bodyPr>
            <a:noAutofit/>
          </a:bodyPr>
          <a:lstStyle/>
          <a:p>
            <a:pPr algn="ctr"/>
            <a:r>
              <a:rPr lang="en-US" sz="2400" dirty="0" smtClean="0"/>
              <a:t>Externalizing Behaviors in PWS</a:t>
            </a:r>
            <a:endParaRPr lang="en-US" sz="2400" dirty="0"/>
          </a:p>
        </p:txBody>
      </p:sp>
      <p:sp>
        <p:nvSpPr>
          <p:cNvPr id="5" name="Content Placeholder 4"/>
          <p:cNvSpPr>
            <a:spLocks noGrp="1"/>
          </p:cNvSpPr>
          <p:nvPr>
            <p:ph sz="half" idx="2"/>
          </p:nvPr>
        </p:nvSpPr>
        <p:spPr>
          <a:xfrm>
            <a:off x="228600" y="1219200"/>
            <a:ext cx="4495800" cy="4800600"/>
          </a:xfrm>
        </p:spPr>
        <p:txBody>
          <a:bodyPr>
            <a:normAutofit/>
          </a:bodyPr>
          <a:lstStyle/>
          <a:p>
            <a:r>
              <a:rPr lang="en-US" sz="2600" dirty="0" smtClean="0"/>
              <a:t>Temper tantrums</a:t>
            </a:r>
          </a:p>
          <a:p>
            <a:r>
              <a:rPr lang="en-US" sz="2600" dirty="0" smtClean="0"/>
              <a:t>Physical/verbal aggression</a:t>
            </a:r>
          </a:p>
          <a:p>
            <a:r>
              <a:rPr lang="en-US" sz="2600" dirty="0" smtClean="0"/>
              <a:t>Stubbornness/oppositional</a:t>
            </a:r>
          </a:p>
          <a:p>
            <a:r>
              <a:rPr lang="en-US" sz="2600" dirty="0" smtClean="0"/>
              <a:t>Skin picking</a:t>
            </a:r>
          </a:p>
          <a:p>
            <a:r>
              <a:rPr lang="en-US" sz="2600" dirty="0" smtClean="0"/>
              <a:t>Repetitive/Sensory behaviors</a:t>
            </a:r>
          </a:p>
          <a:p>
            <a:r>
              <a:rPr lang="en-US" sz="2600" dirty="0" smtClean="0"/>
              <a:t>Impulsive/inattentive behaviors</a:t>
            </a:r>
          </a:p>
          <a:p>
            <a:r>
              <a:rPr lang="en-US" sz="2600" dirty="0" smtClean="0"/>
              <a:t>Irritability and annoyance</a:t>
            </a:r>
          </a:p>
          <a:p>
            <a:endParaRPr lang="en-US" sz="2600" dirty="0" smtClean="0"/>
          </a:p>
          <a:p>
            <a:endParaRPr lang="en-US" dirty="0"/>
          </a:p>
        </p:txBody>
      </p:sp>
      <p:sp>
        <p:nvSpPr>
          <p:cNvPr id="4" name="Text Placeholder 3"/>
          <p:cNvSpPr>
            <a:spLocks noGrp="1"/>
          </p:cNvSpPr>
          <p:nvPr>
            <p:ph type="body" sz="quarter" idx="3"/>
          </p:nvPr>
        </p:nvSpPr>
        <p:spPr>
          <a:xfrm>
            <a:off x="4648200" y="152400"/>
            <a:ext cx="4023360" cy="838200"/>
          </a:xfrm>
        </p:spPr>
        <p:txBody>
          <a:bodyPr>
            <a:normAutofit/>
          </a:bodyPr>
          <a:lstStyle/>
          <a:p>
            <a:pPr algn="ctr"/>
            <a:r>
              <a:rPr lang="en-US" sz="2400" dirty="0" smtClean="0"/>
              <a:t>Internalizing Behaviors in PWS</a:t>
            </a:r>
            <a:endParaRPr lang="en-US" sz="2400" dirty="0"/>
          </a:p>
        </p:txBody>
      </p:sp>
      <p:sp>
        <p:nvSpPr>
          <p:cNvPr id="6" name="Content Placeholder 5"/>
          <p:cNvSpPr>
            <a:spLocks noGrp="1"/>
          </p:cNvSpPr>
          <p:nvPr>
            <p:ph sz="quarter" idx="4"/>
          </p:nvPr>
        </p:nvSpPr>
        <p:spPr>
          <a:xfrm>
            <a:off x="4800600" y="1447800"/>
            <a:ext cx="3810000" cy="4343400"/>
          </a:xfrm>
        </p:spPr>
        <p:txBody>
          <a:bodyPr>
            <a:normAutofit fontScale="92500" lnSpcReduction="10000"/>
          </a:bodyPr>
          <a:lstStyle/>
          <a:p>
            <a:r>
              <a:rPr lang="en-US" sz="2800" dirty="0" smtClean="0"/>
              <a:t>Anxiety</a:t>
            </a:r>
          </a:p>
          <a:p>
            <a:r>
              <a:rPr lang="en-US" sz="2800" dirty="0" smtClean="0"/>
              <a:t>Insistence on sameness</a:t>
            </a:r>
          </a:p>
          <a:p>
            <a:r>
              <a:rPr lang="en-US" sz="2800" dirty="0" smtClean="0"/>
              <a:t>Rigidity</a:t>
            </a:r>
          </a:p>
          <a:p>
            <a:r>
              <a:rPr lang="en-US" sz="2800" dirty="0" smtClean="0"/>
              <a:t>Perseverative thoughts</a:t>
            </a:r>
          </a:p>
          <a:p>
            <a:r>
              <a:rPr lang="en-US" sz="2800" dirty="0" smtClean="0"/>
              <a:t>Poor insight</a:t>
            </a:r>
          </a:p>
          <a:p>
            <a:r>
              <a:rPr lang="en-US" sz="2800" dirty="0" smtClean="0"/>
              <a:t>Worry about scheduled events</a:t>
            </a:r>
          </a:p>
          <a:p>
            <a:r>
              <a:rPr lang="en-US" sz="2800" dirty="0" smtClean="0"/>
              <a:t>Easily slighted</a:t>
            </a:r>
          </a:p>
          <a:p>
            <a:endParaRPr lang="en-US" sz="2800" dirty="0" smtClean="0"/>
          </a:p>
          <a:p>
            <a:endParaRPr lang="en-US" dirty="0"/>
          </a:p>
        </p:txBody>
      </p:sp>
    </p:spTree>
    <p:extLst>
      <p:ext uri="{BB962C8B-B14F-4D97-AF65-F5344CB8AC3E}">
        <p14:creationId xmlns:p14="http://schemas.microsoft.com/office/powerpoint/2010/main" val="11327191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542</TotalTime>
  <Words>1952</Words>
  <Application>Microsoft Office PowerPoint</Application>
  <PresentationFormat>On-screen Show (4:3)</PresentationFormat>
  <Paragraphs>280</Paragraphs>
  <Slides>42</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Algerian</vt:lpstr>
      <vt:lpstr>Arial</vt:lpstr>
      <vt:lpstr>Calibri</vt:lpstr>
      <vt:lpstr>Wingdings</vt:lpstr>
      <vt:lpstr>Wingdings 2</vt:lpstr>
      <vt:lpstr>Flow</vt:lpstr>
      <vt:lpstr>       Adulthood 101</vt:lpstr>
      <vt:lpstr>“No one knows about adults with PWS, people never thought they would live so long!”  mom of 32 year old daughter with PWS</vt:lpstr>
      <vt:lpstr>To date:</vt:lpstr>
      <vt:lpstr>Demographics and tests</vt:lpstr>
      <vt:lpstr>Often asked questions </vt:lpstr>
      <vt:lpstr>Parenting an Adult with PWS</vt:lpstr>
      <vt:lpstr>Adults with PWS</vt:lpstr>
      <vt:lpstr>Cognition</vt:lpstr>
      <vt:lpstr>How do these features relate to other disorders like ASD??</vt:lpstr>
      <vt:lpstr>Autism in PWS</vt:lpstr>
      <vt:lpstr>Overlap of ASD and PWS</vt:lpstr>
      <vt:lpstr>Autism in PWS looks different</vt:lpstr>
      <vt:lpstr>Obsessive Compulsive Disorder</vt:lpstr>
      <vt:lpstr>Compulsive symptoms </vt:lpstr>
      <vt:lpstr>Those with OCD had more hyperphagia symptoms  ( p=.01). We don’t find it related to any other diagnosis. So it’s not all about food. We need to know more. </vt:lpstr>
      <vt:lpstr>Compulsions in PWS</vt:lpstr>
      <vt:lpstr>What helps? </vt:lpstr>
      <vt:lpstr>Treatment Implications</vt:lpstr>
      <vt:lpstr>Other Psychiatric Disorders</vt:lpstr>
      <vt:lpstr>Motor and Vocal Tics</vt:lpstr>
      <vt:lpstr>Vocal and Motor Tics in PWS</vt:lpstr>
      <vt:lpstr>Prevalence of Psychosis</vt:lpstr>
      <vt:lpstr>Psychosis in PWS</vt:lpstr>
      <vt:lpstr>Psychosis in PWS</vt:lpstr>
      <vt:lpstr>Psychosis diagnosis</vt:lpstr>
      <vt:lpstr> Anxiety in PWS</vt:lpstr>
      <vt:lpstr>Depression</vt:lpstr>
      <vt:lpstr>Depression in PWS</vt:lpstr>
      <vt:lpstr>Age-Related Shifts &amp; Mellowing</vt:lpstr>
      <vt:lpstr>Family and social aspects of PWS</vt:lpstr>
      <vt:lpstr>School, families, sports, activities, volunteer opportunities all keep us healthy! </vt:lpstr>
      <vt:lpstr>PowerPoint Presentation</vt:lpstr>
      <vt:lpstr>Intervention implications?</vt:lpstr>
      <vt:lpstr>Adults with PWS are part of a family and community</vt:lpstr>
      <vt:lpstr>Independence in Adults with PWS</vt:lpstr>
      <vt:lpstr>Adult Challenges</vt:lpstr>
      <vt:lpstr>Can my adult child with PWS live    on their own?</vt:lpstr>
      <vt:lpstr>Adults with PWS Need Lifelong Help</vt:lpstr>
      <vt:lpstr>Residential Services for PWS</vt:lpstr>
      <vt:lpstr>Lifelong Support</vt:lpstr>
      <vt:lpstr>You are not alone!!</vt:lpstr>
      <vt:lpstr>Thanks to all of our awesome families who come to see 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Adult PWS Behavior</dc:title>
  <dc:creator>Roof, Elizabeth</dc:creator>
  <cp:lastModifiedBy>Roof, Elizabeth</cp:lastModifiedBy>
  <cp:revision>41</cp:revision>
  <cp:lastPrinted>2015-11-05T19:01:27Z</cp:lastPrinted>
  <dcterms:created xsi:type="dcterms:W3CDTF">2013-01-31T15:33:30Z</dcterms:created>
  <dcterms:modified xsi:type="dcterms:W3CDTF">2016-07-07T19:56:14Z</dcterms:modified>
</cp:coreProperties>
</file>