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253804"/>
            <a:ext cx="8915399" cy="2189407"/>
          </a:xfrm>
        </p:spPr>
        <p:txBody>
          <a:bodyPr/>
          <a:lstStyle/>
          <a:p>
            <a:r>
              <a:rPr lang="en-US" dirty="0" smtClean="0"/>
              <a:t>Finding the “Rights” Balance</a:t>
            </a:r>
            <a:endParaRPr lang="en-US" dirty="0"/>
          </a:p>
        </p:txBody>
      </p:sp>
      <p:sp>
        <p:nvSpPr>
          <p:cNvPr id="3" name="Subtitle 2"/>
          <p:cNvSpPr>
            <a:spLocks noGrp="1"/>
          </p:cNvSpPr>
          <p:nvPr>
            <p:ph type="subTitle" idx="1"/>
          </p:nvPr>
        </p:nvSpPr>
        <p:spPr>
          <a:xfrm>
            <a:off x="2589213" y="4803820"/>
            <a:ext cx="8915399" cy="1712890"/>
          </a:xfrm>
        </p:spPr>
        <p:txBody>
          <a:bodyPr>
            <a:noAutofit/>
          </a:bodyPr>
          <a:lstStyle/>
          <a:p>
            <a:r>
              <a:rPr lang="en-US" sz="2000" dirty="0" smtClean="0"/>
              <a:t>Presented By:  Edie Bogaczyk</a:t>
            </a:r>
          </a:p>
          <a:p>
            <a:r>
              <a:rPr lang="en-US" sz="2000" dirty="0" smtClean="0"/>
              <a:t>BOGACZYK LAW FIRM, PLLC</a:t>
            </a:r>
          </a:p>
          <a:p>
            <a:r>
              <a:rPr lang="en-US" sz="2000" dirty="0" smtClean="0"/>
              <a:t>Prader-Willi Syndrome Association of Iowa</a:t>
            </a:r>
          </a:p>
          <a:p>
            <a:r>
              <a:rPr lang="en-US" sz="2000" dirty="0" smtClean="0"/>
              <a:t>July 2016</a:t>
            </a:r>
            <a:endParaRPr lang="en-US" sz="2000" dirty="0"/>
          </a:p>
        </p:txBody>
      </p:sp>
    </p:spTree>
    <p:extLst>
      <p:ext uri="{BB962C8B-B14F-4D97-AF65-F5344CB8AC3E}">
        <p14:creationId xmlns:p14="http://schemas.microsoft.com/office/powerpoint/2010/main" val="2131142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The Risk</a:t>
            </a:r>
            <a:endParaRPr lang="en-US" dirty="0"/>
          </a:p>
        </p:txBody>
      </p:sp>
      <p:sp>
        <p:nvSpPr>
          <p:cNvPr id="3" name="Content Placeholder 2"/>
          <p:cNvSpPr>
            <a:spLocks noGrp="1"/>
          </p:cNvSpPr>
          <p:nvPr>
            <p:ph idx="1"/>
          </p:nvPr>
        </p:nvSpPr>
        <p:spPr>
          <a:xfrm>
            <a:off x="2589212" y="1365161"/>
            <a:ext cx="8915400" cy="4997001"/>
          </a:xfrm>
        </p:spPr>
        <p:txBody>
          <a:bodyPr>
            <a:normAutofit/>
          </a:bodyPr>
          <a:lstStyle/>
          <a:p>
            <a:pPr marL="0" indent="0">
              <a:buNone/>
            </a:pPr>
            <a:endParaRPr lang="en-US" altLang="en-US" sz="2400" dirty="0" smtClean="0"/>
          </a:p>
          <a:p>
            <a:pPr marL="0" indent="0">
              <a:buNone/>
            </a:pPr>
            <a:r>
              <a:rPr lang="en-US" altLang="en-US" sz="2800" dirty="0" smtClean="0"/>
              <a:t>Learn </a:t>
            </a:r>
            <a:r>
              <a:rPr lang="en-US" altLang="en-US" sz="2800" dirty="0"/>
              <a:t>to evaluate accurately the sources of concern and how to mediate them:</a:t>
            </a:r>
          </a:p>
          <a:p>
            <a:pPr marL="0" indent="0">
              <a:buNone/>
            </a:pPr>
            <a:endParaRPr lang="en-US" altLang="en-US" sz="2000" dirty="0" smtClean="0">
              <a:solidFill>
                <a:srgbClr val="000000"/>
              </a:solidFill>
            </a:endParaRPr>
          </a:p>
          <a:p>
            <a:pPr marL="0" indent="0"/>
            <a:r>
              <a:rPr lang="en-US" altLang="en-US" sz="2000" dirty="0" smtClean="0">
                <a:solidFill>
                  <a:srgbClr val="000000"/>
                </a:solidFill>
              </a:rPr>
              <a:t>Threat </a:t>
            </a:r>
            <a:r>
              <a:rPr lang="en-US" altLang="en-US" sz="2000" dirty="0">
                <a:solidFill>
                  <a:srgbClr val="000000"/>
                </a:solidFill>
              </a:rPr>
              <a:t>to the well-being of the individual or to the professional doctrine of “best interest</a:t>
            </a:r>
            <a:r>
              <a:rPr lang="en-US" altLang="en-US" sz="2000" dirty="0" smtClean="0">
                <a:solidFill>
                  <a:srgbClr val="000000"/>
                </a:solidFill>
              </a:rPr>
              <a:t>?”</a:t>
            </a:r>
          </a:p>
          <a:p>
            <a:pPr marL="0" indent="0"/>
            <a:r>
              <a:rPr lang="en-US" altLang="en-US" sz="2000" dirty="0">
                <a:solidFill>
                  <a:srgbClr val="000000"/>
                </a:solidFill>
              </a:rPr>
              <a:t>Threat to the well-being of the individual or the provider’s image?</a:t>
            </a:r>
          </a:p>
          <a:p>
            <a:pPr marL="0" indent="0"/>
            <a:r>
              <a:rPr lang="en-US" altLang="en-US" sz="2000" dirty="0">
                <a:solidFill>
                  <a:srgbClr val="000000"/>
                </a:solidFill>
              </a:rPr>
              <a:t>Threat to the well-being of the individual or fear of not allowing the person to </a:t>
            </a:r>
            <a:r>
              <a:rPr lang="en-US" altLang="en-US" sz="2000" dirty="0" smtClean="0">
                <a:solidFill>
                  <a:srgbClr val="000000"/>
                </a:solidFill>
              </a:rPr>
              <a:t>make </a:t>
            </a:r>
            <a:r>
              <a:rPr lang="en-US" altLang="en-US" sz="2000" dirty="0">
                <a:solidFill>
                  <a:srgbClr val="000000"/>
                </a:solidFill>
              </a:rPr>
              <a:t>a choice we would not make?</a:t>
            </a:r>
          </a:p>
          <a:p>
            <a:pPr marL="0" indent="0">
              <a:buNone/>
            </a:pPr>
            <a:endParaRPr lang="en-US" altLang="en-US" dirty="0">
              <a:solidFill>
                <a:srgbClr val="000000"/>
              </a:solidFill>
            </a:endParaRPr>
          </a:p>
        </p:txBody>
      </p:sp>
    </p:spTree>
    <p:extLst>
      <p:ext uri="{BB962C8B-B14F-4D97-AF65-F5344CB8AC3E}">
        <p14:creationId xmlns:p14="http://schemas.microsoft.com/office/powerpoint/2010/main" val="342252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Risk = High Responsibility</a:t>
            </a:r>
            <a:endParaRPr lang="en-US" dirty="0"/>
          </a:p>
        </p:txBody>
      </p:sp>
      <p:sp>
        <p:nvSpPr>
          <p:cNvPr id="3" name="Content Placeholder 2"/>
          <p:cNvSpPr>
            <a:spLocks noGrp="1"/>
          </p:cNvSpPr>
          <p:nvPr>
            <p:ph idx="1"/>
          </p:nvPr>
        </p:nvSpPr>
        <p:spPr>
          <a:xfrm>
            <a:off x="2589212" y="1764405"/>
            <a:ext cx="8915400" cy="4713667"/>
          </a:xfrm>
        </p:spPr>
        <p:txBody>
          <a:bodyPr/>
          <a:lstStyle/>
          <a:p>
            <a:pPr marL="0" indent="0" algn="ctr">
              <a:buNone/>
            </a:pPr>
            <a:r>
              <a:rPr lang="en-US" altLang="en-US" sz="2800" dirty="0"/>
              <a:t>PROVIDERS </a:t>
            </a:r>
            <a:r>
              <a:rPr lang="en-US" altLang="en-US" sz="2800" u="sng" dirty="0"/>
              <a:t>CANNOT</a:t>
            </a:r>
            <a:r>
              <a:rPr lang="en-US" altLang="en-US" sz="2800" dirty="0"/>
              <a:t> LET </a:t>
            </a:r>
          </a:p>
          <a:p>
            <a:pPr marL="0" indent="0" algn="ctr">
              <a:buNone/>
            </a:pPr>
            <a:r>
              <a:rPr lang="en-US" altLang="en-US" sz="2800" dirty="0">
                <a:solidFill>
                  <a:srgbClr val="FF0000"/>
                </a:solidFill>
              </a:rPr>
              <a:t>“IT WAS THE MEMBER’S CHOICE”</a:t>
            </a:r>
          </a:p>
          <a:p>
            <a:pPr marL="0" indent="0" algn="ctr">
              <a:buNone/>
            </a:pPr>
            <a:r>
              <a:rPr lang="en-US" altLang="en-US" sz="2800" dirty="0">
                <a:solidFill>
                  <a:srgbClr val="000000"/>
                </a:solidFill>
              </a:rPr>
              <a:t>BE AN EXCUSE FOR NOT</a:t>
            </a:r>
          </a:p>
          <a:p>
            <a:pPr marL="0" indent="0" algn="ctr">
              <a:buNone/>
            </a:pPr>
            <a:r>
              <a:rPr lang="en-US" altLang="en-US" sz="2800" dirty="0">
                <a:solidFill>
                  <a:srgbClr val="000000"/>
                </a:solidFill>
              </a:rPr>
              <a:t>ATTEMPTING TO ENSURE SAFETY.</a:t>
            </a:r>
          </a:p>
          <a:p>
            <a:pPr marL="0" indent="0" algn="ctr">
              <a:buNone/>
            </a:pPr>
            <a:endParaRPr lang="en-US" dirty="0" smtClean="0"/>
          </a:p>
          <a:p>
            <a:pPr marL="0" indent="0" algn="ctr">
              <a:buNone/>
            </a:pPr>
            <a:endParaRPr lang="en-US" dirty="0"/>
          </a:p>
        </p:txBody>
      </p:sp>
      <p:pic>
        <p:nvPicPr>
          <p:cNvPr id="4" name="Picture 3" descr="High Ris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0912" y="4254500"/>
            <a:ext cx="20320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28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That May Be Considered   High Risk</a:t>
            </a:r>
            <a:endParaRPr lang="en-US" dirty="0"/>
          </a:p>
        </p:txBody>
      </p:sp>
      <p:sp>
        <p:nvSpPr>
          <p:cNvPr id="3" name="Content Placeholder 2"/>
          <p:cNvSpPr>
            <a:spLocks noGrp="1"/>
          </p:cNvSpPr>
          <p:nvPr>
            <p:ph idx="1"/>
          </p:nvPr>
        </p:nvSpPr>
        <p:spPr>
          <a:xfrm>
            <a:off x="2589212" y="2133600"/>
            <a:ext cx="8915400" cy="4421746"/>
          </a:xfrm>
        </p:spPr>
        <p:txBody>
          <a:bodyPr>
            <a:noAutofit/>
          </a:bodyPr>
          <a:lstStyle/>
          <a:p>
            <a:pPr marL="0" indent="0">
              <a:buNone/>
              <a:defRPr/>
            </a:pPr>
            <a:r>
              <a:rPr lang="en-US" sz="2800" dirty="0">
                <a:ea typeface="ＭＳ Ｐゴシック" charset="0"/>
              </a:rPr>
              <a:t>Examples of individual choices which may involve </a:t>
            </a:r>
            <a:r>
              <a:rPr lang="en-US" sz="2800" b="1" dirty="0">
                <a:solidFill>
                  <a:schemeClr val="accent1"/>
                </a:solidFill>
                <a:ea typeface="ＭＳ Ｐゴシック" charset="0"/>
              </a:rPr>
              <a:t>high risk </a:t>
            </a:r>
            <a:r>
              <a:rPr lang="en-US" sz="2800" dirty="0">
                <a:ea typeface="ＭＳ Ｐゴシック" charset="0"/>
              </a:rPr>
              <a:t>include</a:t>
            </a:r>
            <a:r>
              <a:rPr lang="en-US" sz="2800" dirty="0" smtClean="0">
                <a:ea typeface="ＭＳ Ｐゴシック" charset="0"/>
              </a:rPr>
              <a:t>:</a:t>
            </a:r>
          </a:p>
          <a:p>
            <a:pPr marL="0" indent="0">
              <a:buNone/>
              <a:defRPr/>
            </a:pPr>
            <a:endParaRPr lang="en-US" sz="2000" dirty="0">
              <a:ea typeface="ＭＳ Ｐゴシック" charset="0"/>
            </a:endParaRPr>
          </a:p>
          <a:p>
            <a:r>
              <a:rPr lang="en-US" sz="2000" dirty="0" smtClean="0"/>
              <a:t>An individual who becomes aggressive to other residents and staff when angry.</a:t>
            </a:r>
          </a:p>
          <a:p>
            <a:r>
              <a:rPr lang="en-US" sz="2000" dirty="0" smtClean="0"/>
              <a:t>If not residing in their own private home or a dedicated PWS provider home, permitting the individual living with PWS to self-regulate food management and food storage without any restrictions. (Some providers are hesitant to lock food or restrict the kitchen access in any manner to avoid rights restrictions for other residents who do not have PWS or any food-seeking or dietary restrictions.)</a:t>
            </a:r>
            <a:endParaRPr lang="en-US" sz="2000" dirty="0"/>
          </a:p>
        </p:txBody>
      </p:sp>
    </p:spTree>
    <p:extLst>
      <p:ext uri="{BB962C8B-B14F-4D97-AF65-F5344CB8AC3E}">
        <p14:creationId xmlns:p14="http://schemas.microsoft.com/office/powerpoint/2010/main" val="193980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High Risk</a:t>
            </a:r>
            <a:endParaRPr lang="en-US" dirty="0"/>
          </a:p>
        </p:txBody>
      </p:sp>
      <p:sp>
        <p:nvSpPr>
          <p:cNvPr id="3" name="Content Placeholder 2"/>
          <p:cNvSpPr>
            <a:spLocks noGrp="1"/>
          </p:cNvSpPr>
          <p:nvPr>
            <p:ph idx="1"/>
          </p:nvPr>
        </p:nvSpPr>
        <p:spPr>
          <a:xfrm>
            <a:off x="2589212" y="1725769"/>
            <a:ext cx="8915400" cy="4662151"/>
          </a:xfrm>
        </p:spPr>
        <p:txBody>
          <a:bodyPr>
            <a:normAutofit fontScale="92500" lnSpcReduction="10000"/>
          </a:bodyPr>
          <a:lstStyle/>
          <a:p>
            <a:pPr marL="0" indent="0">
              <a:lnSpc>
                <a:spcPct val="90000"/>
              </a:lnSpc>
              <a:buNone/>
            </a:pPr>
            <a:r>
              <a:rPr lang="en-US" altLang="en-US" sz="2800" dirty="0"/>
              <a:t>When there is a high probability choice will result in harm to an individual and/or others, an </a:t>
            </a:r>
            <a:r>
              <a:rPr lang="en-US" altLang="en-US" sz="2800" b="1" dirty="0">
                <a:solidFill>
                  <a:schemeClr val="accent1"/>
                </a:solidFill>
              </a:rPr>
              <a:t>obligation</a:t>
            </a:r>
            <a:r>
              <a:rPr lang="en-US" altLang="en-US" sz="2800" b="1" dirty="0"/>
              <a:t> </a:t>
            </a:r>
            <a:r>
              <a:rPr lang="en-US" altLang="en-US" sz="2800" dirty="0"/>
              <a:t>exists to:</a:t>
            </a:r>
          </a:p>
          <a:p>
            <a:pPr>
              <a:lnSpc>
                <a:spcPct val="90000"/>
              </a:lnSpc>
              <a:buFont typeface="Arial" panose="020B0604020202020204" pitchFamily="34" charset="0"/>
              <a:buNone/>
            </a:pPr>
            <a:endParaRPr lang="en-US" altLang="en-US" sz="1600" dirty="0"/>
          </a:p>
          <a:p>
            <a:pPr lvl="1">
              <a:lnSpc>
                <a:spcPct val="90000"/>
              </a:lnSpc>
            </a:pPr>
            <a:r>
              <a:rPr lang="en-US" altLang="en-US" sz="2400" dirty="0"/>
              <a:t>Be pro-active in identifying the cause for </a:t>
            </a:r>
            <a:r>
              <a:rPr lang="en-US" altLang="en-US" sz="2400" dirty="0" smtClean="0"/>
              <a:t>concern.</a:t>
            </a:r>
            <a:endParaRPr lang="en-US" altLang="en-US" sz="2400" dirty="0"/>
          </a:p>
          <a:p>
            <a:pPr lvl="1">
              <a:lnSpc>
                <a:spcPct val="90000"/>
              </a:lnSpc>
            </a:pPr>
            <a:r>
              <a:rPr lang="en-US" altLang="en-US" sz="2400" dirty="0"/>
              <a:t>Provide the individual with information about the possible consequences of his/her </a:t>
            </a:r>
            <a:r>
              <a:rPr lang="en-US" altLang="en-US" sz="2400" dirty="0" smtClean="0"/>
              <a:t>choice.</a:t>
            </a:r>
            <a:endParaRPr lang="en-US" altLang="en-US" sz="2400" dirty="0"/>
          </a:p>
          <a:p>
            <a:pPr lvl="1">
              <a:lnSpc>
                <a:spcPct val="90000"/>
              </a:lnSpc>
            </a:pPr>
            <a:r>
              <a:rPr lang="en-US" altLang="en-US" sz="2400" dirty="0"/>
              <a:t>Negotiate an agreement with the individual that will minimize the possible risk while still respecting the person’s </a:t>
            </a:r>
            <a:r>
              <a:rPr lang="en-US" altLang="en-US" sz="2400" dirty="0" smtClean="0"/>
              <a:t>preference.</a:t>
            </a:r>
            <a:endParaRPr lang="en-US" altLang="en-US" sz="2400" dirty="0"/>
          </a:p>
          <a:p>
            <a:pPr lvl="1">
              <a:lnSpc>
                <a:spcPct val="90000"/>
              </a:lnSpc>
            </a:pPr>
            <a:r>
              <a:rPr lang="en-US" altLang="en-US" sz="2400" dirty="0"/>
              <a:t>Document the process of negotiation and, if no agreement can be reached, </a:t>
            </a:r>
            <a:r>
              <a:rPr lang="en-US" altLang="en-US" sz="2400" dirty="0" smtClean="0"/>
              <a:t>document the </a:t>
            </a:r>
            <a:r>
              <a:rPr lang="en-US" altLang="en-US" sz="2400" dirty="0"/>
              <a:t>lack of agreement and the decisions of the parties involved.</a:t>
            </a:r>
          </a:p>
          <a:p>
            <a:pPr marL="0" indent="0">
              <a:buNone/>
            </a:pPr>
            <a:endParaRPr lang="en-US" dirty="0"/>
          </a:p>
        </p:txBody>
      </p:sp>
    </p:spTree>
    <p:extLst>
      <p:ext uri="{BB962C8B-B14F-4D97-AF65-F5344CB8AC3E}">
        <p14:creationId xmlns:p14="http://schemas.microsoft.com/office/powerpoint/2010/main" val="1545214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High Risk…Continued</a:t>
            </a:r>
            <a:endParaRPr lang="en-US" dirty="0"/>
          </a:p>
        </p:txBody>
      </p:sp>
      <p:sp>
        <p:nvSpPr>
          <p:cNvPr id="3" name="Content Placeholder 2"/>
          <p:cNvSpPr>
            <a:spLocks noGrp="1"/>
          </p:cNvSpPr>
          <p:nvPr>
            <p:ph idx="1"/>
          </p:nvPr>
        </p:nvSpPr>
        <p:spPr>
          <a:xfrm>
            <a:off x="2589212" y="1648496"/>
            <a:ext cx="8915400" cy="4546242"/>
          </a:xfrm>
        </p:spPr>
        <p:txBody>
          <a:bodyPr>
            <a:normAutofit fontScale="92500" lnSpcReduction="10000"/>
          </a:bodyPr>
          <a:lstStyle/>
          <a:p>
            <a:pPr>
              <a:lnSpc>
                <a:spcPct val="90000"/>
              </a:lnSpc>
            </a:pPr>
            <a:r>
              <a:rPr lang="en-US" altLang="en-US" sz="2400" dirty="0"/>
              <a:t>Managed Risk Agreements could be negotiated with the individual and/or designated agent(s). The Interdisciplinary team, including the </a:t>
            </a:r>
            <a:r>
              <a:rPr lang="en-US" altLang="en-US" sz="2400" dirty="0" smtClean="0"/>
              <a:t>guardian (if applicable), </a:t>
            </a:r>
            <a:r>
              <a:rPr lang="en-US" altLang="en-US" sz="2400" dirty="0"/>
              <a:t>should discuss the need for this. If this route is chosen, the agreement should address the following items </a:t>
            </a:r>
            <a:r>
              <a:rPr lang="en-US" altLang="en-US" sz="2400" dirty="0">
                <a:solidFill>
                  <a:srgbClr val="FF0000"/>
                </a:solidFill>
              </a:rPr>
              <a:t>in </a:t>
            </a:r>
            <a:r>
              <a:rPr lang="en-US" altLang="en-US" sz="2400" dirty="0" smtClean="0">
                <a:solidFill>
                  <a:srgbClr val="FF0000"/>
                </a:solidFill>
              </a:rPr>
              <a:t>writing</a:t>
            </a:r>
            <a:r>
              <a:rPr lang="en-US" altLang="en-US" sz="2400" dirty="0"/>
              <a:t>:</a:t>
            </a:r>
          </a:p>
          <a:p>
            <a:pPr lvl="1">
              <a:lnSpc>
                <a:spcPct val="90000"/>
              </a:lnSpc>
            </a:pPr>
            <a:r>
              <a:rPr lang="en-US" altLang="en-US" sz="2200" dirty="0"/>
              <a:t>The cause for concern.</a:t>
            </a:r>
          </a:p>
          <a:p>
            <a:pPr lvl="1">
              <a:lnSpc>
                <a:spcPct val="90000"/>
              </a:lnSpc>
            </a:pPr>
            <a:r>
              <a:rPr lang="en-US" altLang="en-US" sz="2200" dirty="0"/>
              <a:t>The probable consequences of the choice.</a:t>
            </a:r>
          </a:p>
          <a:p>
            <a:pPr lvl="1">
              <a:lnSpc>
                <a:spcPct val="90000"/>
              </a:lnSpc>
            </a:pPr>
            <a:r>
              <a:rPr lang="en-US" altLang="en-US" sz="2200" dirty="0"/>
              <a:t>What the individual wants.</a:t>
            </a:r>
          </a:p>
          <a:p>
            <a:pPr lvl="1">
              <a:lnSpc>
                <a:spcPct val="90000"/>
              </a:lnSpc>
            </a:pPr>
            <a:r>
              <a:rPr lang="en-US" altLang="en-US" sz="2200" dirty="0"/>
              <a:t>Possible alternatives to the individual’s current preference/action</a:t>
            </a:r>
            <a:r>
              <a:rPr lang="en-US" altLang="en-US" sz="2200" dirty="0" smtClean="0"/>
              <a:t>.</a:t>
            </a:r>
          </a:p>
          <a:p>
            <a:pPr marL="457200" lvl="1" indent="0">
              <a:lnSpc>
                <a:spcPct val="90000"/>
              </a:lnSpc>
              <a:buNone/>
            </a:pPr>
            <a:endParaRPr lang="en-US" altLang="en-US" sz="2400" dirty="0"/>
          </a:p>
          <a:p>
            <a:pPr>
              <a:lnSpc>
                <a:spcPct val="90000"/>
              </a:lnSpc>
            </a:pPr>
            <a:r>
              <a:rPr lang="en-US" altLang="en-US" sz="2400" dirty="0"/>
              <a:t>The final agreement should be reviewed and agreed on by the team</a:t>
            </a:r>
          </a:p>
          <a:p>
            <a:pPr marL="0" indent="0">
              <a:buNone/>
            </a:pPr>
            <a:endParaRPr lang="en-US" dirty="0"/>
          </a:p>
        </p:txBody>
      </p:sp>
    </p:spTree>
    <p:extLst>
      <p:ext uri="{BB962C8B-B14F-4D97-AF65-F5344CB8AC3E}">
        <p14:creationId xmlns:p14="http://schemas.microsoft.com/office/powerpoint/2010/main" val="67252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High Risk…Continued</a:t>
            </a:r>
            <a:endParaRPr lang="en-US" dirty="0"/>
          </a:p>
        </p:txBody>
      </p:sp>
      <p:sp>
        <p:nvSpPr>
          <p:cNvPr id="3" name="Content Placeholder 2"/>
          <p:cNvSpPr>
            <a:spLocks noGrp="1"/>
          </p:cNvSpPr>
          <p:nvPr>
            <p:ph idx="1"/>
          </p:nvPr>
        </p:nvSpPr>
        <p:spPr>
          <a:xfrm>
            <a:off x="2589212" y="1905000"/>
            <a:ext cx="8915400" cy="4006222"/>
          </a:xfrm>
        </p:spPr>
        <p:txBody>
          <a:bodyPr/>
          <a:lstStyle/>
          <a:p>
            <a:r>
              <a:rPr lang="en-US" altLang="en-US" sz="2000" dirty="0"/>
              <a:t>If the action that the </a:t>
            </a:r>
            <a:r>
              <a:rPr lang="en-US" altLang="en-US" sz="2000" dirty="0" smtClean="0"/>
              <a:t>Member </a:t>
            </a:r>
            <a:r>
              <a:rPr lang="en-US" altLang="en-US" sz="2000" dirty="0"/>
              <a:t>is taking is so </a:t>
            </a:r>
            <a:r>
              <a:rPr lang="en-US" altLang="en-US" sz="2000" dirty="0" smtClean="0"/>
              <a:t>risky </a:t>
            </a:r>
            <a:r>
              <a:rPr lang="en-US" altLang="en-US" sz="2000" dirty="0"/>
              <a:t>and there is likelihood of imminent harm or danger, the provider must act to protect the M</a:t>
            </a:r>
            <a:r>
              <a:rPr lang="en-US" altLang="en-US" sz="2000" dirty="0" smtClean="0"/>
              <a:t>ember.</a:t>
            </a:r>
          </a:p>
          <a:p>
            <a:pPr marL="0" indent="0">
              <a:buNone/>
            </a:pPr>
            <a:endParaRPr lang="en-US" altLang="en-US" sz="2000" dirty="0"/>
          </a:p>
          <a:p>
            <a:r>
              <a:rPr lang="en-US" altLang="en-US" sz="2000" dirty="0" smtClean="0"/>
              <a:t>Depending on your laws, you as the provider may </a:t>
            </a:r>
            <a:r>
              <a:rPr lang="en-US" altLang="en-US" sz="2000" dirty="0"/>
              <a:t>have to have the </a:t>
            </a:r>
            <a:r>
              <a:rPr lang="en-US" altLang="en-US" sz="2000" dirty="0" smtClean="0"/>
              <a:t>Member </a:t>
            </a:r>
            <a:r>
              <a:rPr lang="en-US" altLang="en-US" sz="2000" dirty="0"/>
              <a:t>c</a:t>
            </a:r>
            <a:r>
              <a:rPr lang="en-US" altLang="en-US" sz="2000" dirty="0" smtClean="0"/>
              <a:t>ourt-ordered to a mental health hospital or </a:t>
            </a:r>
            <a:r>
              <a:rPr lang="en-US" altLang="en-US" sz="2000" dirty="0"/>
              <a:t>committed to ensure his/her safety.</a:t>
            </a:r>
          </a:p>
          <a:p>
            <a:pPr>
              <a:buFont typeface="Arial" panose="020B0604020202020204" pitchFamily="34" charset="0"/>
              <a:buNone/>
            </a:pPr>
            <a:endParaRPr lang="en-US" altLang="en-US" sz="2000" dirty="0"/>
          </a:p>
          <a:p>
            <a:r>
              <a:rPr lang="en-US" altLang="en-US" sz="2000" dirty="0" smtClean="0"/>
              <a:t>It is best practice to always include </a:t>
            </a:r>
            <a:r>
              <a:rPr lang="en-US" altLang="en-US" sz="2000" dirty="0"/>
              <a:t>the </a:t>
            </a:r>
            <a:r>
              <a:rPr lang="en-US" altLang="en-US" sz="2000" dirty="0" smtClean="0"/>
              <a:t>Member’s </a:t>
            </a:r>
            <a:r>
              <a:rPr lang="en-US" altLang="en-US" sz="2000" dirty="0"/>
              <a:t>guardian in this process.</a:t>
            </a:r>
          </a:p>
          <a:p>
            <a:pPr marL="0" indent="0">
              <a:buNone/>
            </a:pPr>
            <a:endParaRPr lang="en-US" dirty="0"/>
          </a:p>
        </p:txBody>
      </p:sp>
    </p:spTree>
    <p:extLst>
      <p:ext uri="{BB962C8B-B14F-4D97-AF65-F5344CB8AC3E}">
        <p14:creationId xmlns:p14="http://schemas.microsoft.com/office/powerpoint/2010/main" val="1054375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&amp; Rights Restrictions</a:t>
            </a:r>
            <a:endParaRPr lang="en-US" dirty="0"/>
          </a:p>
        </p:txBody>
      </p:sp>
      <p:sp>
        <p:nvSpPr>
          <p:cNvPr id="3" name="Content Placeholder 2"/>
          <p:cNvSpPr>
            <a:spLocks noGrp="1"/>
          </p:cNvSpPr>
          <p:nvPr>
            <p:ph idx="1"/>
          </p:nvPr>
        </p:nvSpPr>
        <p:spPr>
          <a:xfrm>
            <a:off x="2589212" y="1790163"/>
            <a:ext cx="8915400" cy="4430333"/>
          </a:xfrm>
        </p:spPr>
        <p:txBody>
          <a:bodyPr>
            <a:normAutofit/>
          </a:bodyPr>
          <a:lstStyle/>
          <a:p>
            <a:r>
              <a:rPr lang="en-US" altLang="en-US" sz="2000" dirty="0"/>
              <a:t>Due process is “an established course for </a:t>
            </a:r>
            <a:r>
              <a:rPr lang="en-US" altLang="en-US" sz="2000" dirty="0" smtClean="0"/>
              <a:t>. . . proceedings </a:t>
            </a:r>
            <a:r>
              <a:rPr lang="en-US" altLang="en-US" sz="2000" dirty="0"/>
              <a:t>or activities designed to safeguard the legal rights of an individual</a:t>
            </a:r>
            <a:r>
              <a:rPr lang="en-US" altLang="en-US" sz="2000" dirty="0" smtClean="0"/>
              <a:t>.”</a:t>
            </a:r>
          </a:p>
          <a:p>
            <a:pPr marL="0" indent="0">
              <a:buNone/>
            </a:pPr>
            <a:endParaRPr lang="en-US" altLang="ja-JP" sz="2000" dirty="0"/>
          </a:p>
          <a:p>
            <a:r>
              <a:rPr lang="en-US" altLang="en-US" sz="2000" dirty="0"/>
              <a:t>Due process allows the </a:t>
            </a:r>
            <a:r>
              <a:rPr lang="en-US" altLang="en-US" sz="2000" dirty="0" smtClean="0"/>
              <a:t>Member </a:t>
            </a:r>
            <a:r>
              <a:rPr lang="en-US" altLang="en-US" sz="2000" dirty="0"/>
              <a:t>input + the input of </a:t>
            </a:r>
            <a:r>
              <a:rPr lang="en-US" altLang="en-US" sz="2000" dirty="0" smtClean="0"/>
              <a:t>the interdisciplinary </a:t>
            </a:r>
            <a:r>
              <a:rPr lang="en-US" altLang="en-US" sz="2000" dirty="0"/>
              <a:t>team on </a:t>
            </a:r>
            <a:r>
              <a:rPr lang="en-US" altLang="en-US" sz="2000" dirty="0" smtClean="0"/>
              <a:t>an agreement </a:t>
            </a:r>
            <a:r>
              <a:rPr lang="en-US" altLang="en-US" sz="2000" dirty="0"/>
              <a:t>to a restriction</a:t>
            </a:r>
            <a:r>
              <a:rPr lang="en-US" altLang="en-US" sz="2000" dirty="0" smtClean="0"/>
              <a:t>.</a:t>
            </a:r>
          </a:p>
          <a:p>
            <a:pPr marL="0" indent="0">
              <a:buNone/>
            </a:pPr>
            <a:endParaRPr lang="en-US" altLang="en-US" sz="2000" dirty="0"/>
          </a:p>
          <a:p>
            <a:r>
              <a:rPr lang="en-US" altLang="en-US" sz="2000" b="1" dirty="0">
                <a:solidFill>
                  <a:schemeClr val="accent1"/>
                </a:solidFill>
              </a:rPr>
              <a:t>Due process occurs </a:t>
            </a:r>
            <a:r>
              <a:rPr lang="en-US" altLang="en-US" sz="2000" b="1" u="sng" dirty="0">
                <a:solidFill>
                  <a:schemeClr val="accent1"/>
                </a:solidFill>
              </a:rPr>
              <a:t>prior</a:t>
            </a:r>
            <a:r>
              <a:rPr lang="en-US" altLang="en-US" sz="2000" b="1" dirty="0">
                <a:solidFill>
                  <a:schemeClr val="accent1"/>
                </a:solidFill>
              </a:rPr>
              <a:t> to the implementation of restrictions</a:t>
            </a:r>
            <a:r>
              <a:rPr lang="en-US" altLang="en-US" sz="2000" b="1" dirty="0" smtClean="0">
                <a:solidFill>
                  <a:schemeClr val="accent1"/>
                </a:solidFill>
              </a:rPr>
              <a:t>.</a:t>
            </a:r>
          </a:p>
          <a:p>
            <a:pPr marL="0" indent="0">
              <a:buNone/>
            </a:pPr>
            <a:endParaRPr lang="en-US" altLang="en-US" sz="2000" b="1" dirty="0" smtClean="0">
              <a:solidFill>
                <a:schemeClr val="accent1"/>
              </a:solidFill>
            </a:endParaRPr>
          </a:p>
          <a:p>
            <a:r>
              <a:rPr lang="en-US" sz="2000" dirty="0">
                <a:ea typeface="ＭＳ Ｐゴシック" charset="0"/>
              </a:rPr>
              <a:t>Due process is a </a:t>
            </a:r>
            <a:r>
              <a:rPr lang="en-US" sz="2000" b="1" dirty="0">
                <a:solidFill>
                  <a:schemeClr val="accent1"/>
                </a:solidFill>
                <a:ea typeface="ＭＳ Ｐゴシック" charset="0"/>
              </a:rPr>
              <a:t>right</a:t>
            </a:r>
            <a:r>
              <a:rPr lang="en-US" sz="2000" dirty="0">
                <a:ea typeface="ＭＳ Ｐゴシック" charset="0"/>
              </a:rPr>
              <a:t> of all </a:t>
            </a:r>
            <a:r>
              <a:rPr lang="en-US" sz="2000" dirty="0" smtClean="0">
                <a:ea typeface="ＭＳ Ｐゴシック" charset="0"/>
              </a:rPr>
              <a:t>Members</a:t>
            </a:r>
            <a:r>
              <a:rPr lang="en-US" sz="2000" dirty="0">
                <a:ea typeface="ＭＳ Ｐゴシック" charset="0"/>
              </a:rPr>
              <a:t>, </a:t>
            </a:r>
            <a:r>
              <a:rPr lang="en-US" sz="2000" u="sng" dirty="0">
                <a:ea typeface="ＭＳ Ｐゴシック" charset="0"/>
              </a:rPr>
              <a:t>not</a:t>
            </a:r>
            <a:r>
              <a:rPr lang="en-US" sz="2000" dirty="0">
                <a:ea typeface="ＭＳ Ｐゴシック" charset="0"/>
              </a:rPr>
              <a:t> a possibility that could happen.</a:t>
            </a:r>
          </a:p>
          <a:p>
            <a:pPr marL="0" indent="0">
              <a:buNone/>
            </a:pPr>
            <a:endParaRPr lang="en-US" altLang="en-US" sz="2000" b="1" dirty="0">
              <a:solidFill>
                <a:schemeClr val="accent1"/>
              </a:solidFill>
            </a:endParaRPr>
          </a:p>
        </p:txBody>
      </p:sp>
    </p:spTree>
    <p:extLst>
      <p:ext uri="{BB962C8B-B14F-4D97-AF65-F5344CB8AC3E}">
        <p14:creationId xmlns:p14="http://schemas.microsoft.com/office/powerpoint/2010/main" val="418831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Should A Rights Restriction Be In Implemented?</a:t>
            </a:r>
            <a:endParaRPr lang="en-US" dirty="0"/>
          </a:p>
        </p:txBody>
      </p:sp>
      <p:sp>
        <p:nvSpPr>
          <p:cNvPr id="3" name="Content Placeholder 2"/>
          <p:cNvSpPr>
            <a:spLocks noGrp="1"/>
          </p:cNvSpPr>
          <p:nvPr>
            <p:ph idx="1"/>
          </p:nvPr>
        </p:nvSpPr>
        <p:spPr>
          <a:xfrm>
            <a:off x="2589212" y="2034863"/>
            <a:ext cx="8915400" cy="4520484"/>
          </a:xfrm>
        </p:spPr>
        <p:txBody>
          <a:bodyPr>
            <a:normAutofit fontScale="92500" lnSpcReduction="20000"/>
          </a:bodyPr>
          <a:lstStyle/>
          <a:p>
            <a:pPr marL="0" lvl="1" indent="0">
              <a:buNone/>
            </a:pPr>
            <a:endParaRPr lang="en-US" dirty="0">
              <a:ea typeface="ＭＳ Ｐゴシック" charset="0"/>
            </a:endParaRPr>
          </a:p>
          <a:p>
            <a:r>
              <a:rPr lang="en-US" sz="2100" dirty="0"/>
              <a:t>Most states require that </a:t>
            </a:r>
            <a:r>
              <a:rPr lang="en-US" sz="2100" dirty="0">
                <a:ea typeface="ＭＳ Ｐゴシック" charset="0"/>
              </a:rPr>
              <a:t>restraint, </a:t>
            </a:r>
            <a:r>
              <a:rPr lang="en-US" sz="2100" dirty="0" smtClean="0">
                <a:ea typeface="ＭＳ Ｐゴシック" charset="0"/>
              </a:rPr>
              <a:t>restriction, </a:t>
            </a:r>
            <a:r>
              <a:rPr lang="en-US" sz="2100" dirty="0">
                <a:ea typeface="ＭＳ Ｐゴシック" charset="0"/>
              </a:rPr>
              <a:t>and behavioral intervention programs </a:t>
            </a:r>
            <a:r>
              <a:rPr lang="en-US" sz="2100" b="1" u="sng" dirty="0">
                <a:solidFill>
                  <a:schemeClr val="accent1"/>
                </a:solidFill>
                <a:ea typeface="ＭＳ Ｐゴシック" charset="0"/>
              </a:rPr>
              <a:t>shall be time-limited and shall be reviewed at least quarterly</a:t>
            </a:r>
            <a:r>
              <a:rPr lang="en-US" sz="2100" dirty="0">
                <a:solidFill>
                  <a:schemeClr val="accent1"/>
                </a:solidFill>
                <a:ea typeface="ＭＳ Ｐゴシック" charset="0"/>
              </a:rPr>
              <a:t> </a:t>
            </a:r>
            <a:endParaRPr lang="en-US" sz="2100" dirty="0" smtClean="0">
              <a:solidFill>
                <a:schemeClr val="accent1"/>
              </a:solidFill>
              <a:ea typeface="ＭＳ Ｐゴシック" charset="0"/>
            </a:endParaRPr>
          </a:p>
          <a:p>
            <a:pPr marL="0" indent="0">
              <a:buNone/>
            </a:pPr>
            <a:r>
              <a:rPr lang="en-US" sz="2100" dirty="0" smtClean="0">
                <a:solidFill>
                  <a:schemeClr val="accent1"/>
                </a:solidFill>
                <a:ea typeface="ＭＳ Ｐゴシック" charset="0"/>
              </a:rPr>
              <a:t>     </a:t>
            </a:r>
            <a:r>
              <a:rPr lang="en-US" sz="2100" dirty="0" smtClean="0">
                <a:solidFill>
                  <a:schemeClr val="tx1"/>
                </a:solidFill>
                <a:ea typeface="ＭＳ Ｐゴシック" charset="0"/>
              </a:rPr>
              <a:t>(Recommend that the provider reviews its </a:t>
            </a:r>
            <a:r>
              <a:rPr lang="en-US" sz="2100" dirty="0">
                <a:solidFill>
                  <a:schemeClr val="tx1"/>
                </a:solidFill>
                <a:ea typeface="ＭＳ Ｐゴシック" charset="0"/>
              </a:rPr>
              <a:t>regulations).</a:t>
            </a:r>
          </a:p>
          <a:p>
            <a:pPr marL="0" indent="0">
              <a:buFont typeface="Arial" charset="0"/>
              <a:buNone/>
              <a:defRPr/>
            </a:pPr>
            <a:endParaRPr lang="en-US" sz="2000" dirty="0">
              <a:ea typeface="ＭＳ Ｐゴシック" charset="0"/>
            </a:endParaRPr>
          </a:p>
          <a:p>
            <a:pPr marL="342900" lvl="1" indent="-342900"/>
            <a:r>
              <a:rPr lang="en-US" sz="2000" dirty="0" smtClean="0">
                <a:ea typeface="ＭＳ Ｐゴシック" charset="0"/>
              </a:rPr>
              <a:t>Must </a:t>
            </a:r>
            <a:r>
              <a:rPr lang="en-US" sz="2000" dirty="0">
                <a:ea typeface="ＭＳ Ｐゴシック" charset="0"/>
              </a:rPr>
              <a:t>put in plan a procedure for helping the person learn the needed skill</a:t>
            </a:r>
            <a:r>
              <a:rPr lang="en-US" sz="2000" dirty="0" smtClean="0">
                <a:ea typeface="ＭＳ Ｐゴシック" charset="0"/>
              </a:rPr>
              <a:t>.</a:t>
            </a:r>
          </a:p>
          <a:p>
            <a:pPr marL="0" lvl="1" indent="0">
              <a:buNone/>
            </a:pPr>
            <a:endParaRPr lang="en-US" sz="2000" dirty="0" smtClean="0">
              <a:ea typeface="ＭＳ Ｐゴシック" charset="0"/>
            </a:endParaRPr>
          </a:p>
          <a:p>
            <a:pPr marL="342900" lvl="1" indent="-342900"/>
            <a:r>
              <a:rPr lang="en-US" sz="2000" dirty="0">
                <a:ea typeface="ＭＳ Ｐゴシック" charset="0"/>
              </a:rPr>
              <a:t>Must have documentation that you are working on the needed skill</a:t>
            </a:r>
            <a:r>
              <a:rPr lang="en-US" sz="2000" dirty="0" smtClean="0">
                <a:ea typeface="ＭＳ Ｐゴシック" charset="0"/>
              </a:rPr>
              <a:t>.</a:t>
            </a:r>
          </a:p>
          <a:p>
            <a:pPr marL="0" lvl="1" indent="0">
              <a:buNone/>
            </a:pPr>
            <a:endParaRPr lang="en-US" sz="2000" dirty="0" smtClean="0">
              <a:ea typeface="ＭＳ Ｐゴシック" charset="0"/>
            </a:endParaRPr>
          </a:p>
          <a:p>
            <a:pPr marL="342900" lvl="1" indent="-342900"/>
            <a:r>
              <a:rPr lang="en-US" sz="2000" dirty="0" smtClean="0">
                <a:ea typeface="ＭＳ Ｐゴシック" charset="0"/>
              </a:rPr>
              <a:t>However, if the rights restriction is in place to keep the Member safe (Example: lock on pantry and fridge), even if these are reviewed quarterly, there </a:t>
            </a:r>
            <a:r>
              <a:rPr lang="en-US" sz="2000" dirty="0">
                <a:ea typeface="ＭＳ Ｐゴシック" charset="0"/>
              </a:rPr>
              <a:t>s</a:t>
            </a:r>
            <a:r>
              <a:rPr lang="en-US" sz="2000" dirty="0" smtClean="0">
                <a:ea typeface="ＭＳ Ｐゴシック" charset="0"/>
              </a:rPr>
              <a:t>hould be a group discussion and documentation why this restriction will continue to be in place.</a:t>
            </a:r>
          </a:p>
          <a:p>
            <a:endParaRPr lang="en-US" dirty="0"/>
          </a:p>
        </p:txBody>
      </p:sp>
    </p:spTree>
    <p:extLst>
      <p:ext uri="{BB962C8B-B14F-4D97-AF65-F5344CB8AC3E}">
        <p14:creationId xmlns:p14="http://schemas.microsoft.com/office/powerpoint/2010/main" val="471101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 Guardian Says…</a:t>
            </a:r>
            <a:endParaRPr lang="en-US" dirty="0"/>
          </a:p>
        </p:txBody>
      </p:sp>
      <p:sp>
        <p:nvSpPr>
          <p:cNvPr id="3" name="Content Placeholder 2"/>
          <p:cNvSpPr>
            <a:spLocks noGrp="1"/>
          </p:cNvSpPr>
          <p:nvPr>
            <p:ph idx="1"/>
          </p:nvPr>
        </p:nvSpPr>
        <p:spPr>
          <a:xfrm>
            <a:off x="2589212" y="1905000"/>
            <a:ext cx="8915400" cy="4199586"/>
          </a:xfrm>
        </p:spPr>
        <p:txBody>
          <a:bodyPr>
            <a:normAutofit/>
          </a:bodyPr>
          <a:lstStyle/>
          <a:p>
            <a:r>
              <a:rPr lang="en-US" altLang="en-US" sz="2000" dirty="0"/>
              <a:t>Guardianships </a:t>
            </a:r>
            <a:r>
              <a:rPr lang="en-US" altLang="en-US" sz="2000" dirty="0" smtClean="0"/>
              <a:t>can be </a:t>
            </a:r>
            <a:r>
              <a:rPr lang="en-US" altLang="en-US" sz="2000" dirty="0"/>
              <a:t>the </a:t>
            </a:r>
            <a:r>
              <a:rPr lang="en-US" altLang="en-US" sz="2000" b="1" dirty="0">
                <a:solidFill>
                  <a:schemeClr val="accent1"/>
                </a:solidFill>
              </a:rPr>
              <a:t>most</a:t>
            </a:r>
            <a:r>
              <a:rPr lang="en-US" altLang="en-US" sz="2000" dirty="0"/>
              <a:t> restrictive form of substitute decision-making.</a:t>
            </a:r>
          </a:p>
          <a:p>
            <a:pPr>
              <a:buFont typeface="Arial" panose="020B0604020202020204" pitchFamily="34" charset="0"/>
              <a:buNone/>
            </a:pPr>
            <a:endParaRPr lang="en-US" altLang="en-US" sz="2000" dirty="0"/>
          </a:p>
          <a:p>
            <a:r>
              <a:rPr lang="en-US" altLang="en-US" sz="2000" dirty="0"/>
              <a:t>Guardians are an essential member of the person’s decision-making team.</a:t>
            </a:r>
          </a:p>
          <a:p>
            <a:pPr>
              <a:buFont typeface="Arial" panose="020B0604020202020204" pitchFamily="34" charset="0"/>
              <a:buNone/>
            </a:pPr>
            <a:endParaRPr lang="en-US" altLang="en-US" sz="2000" dirty="0"/>
          </a:p>
          <a:p>
            <a:r>
              <a:rPr lang="en-US" altLang="en-US" sz="2000" dirty="0"/>
              <a:t>Guardians come in all shapes and sizes!</a:t>
            </a:r>
          </a:p>
          <a:p>
            <a:pPr lvl="1"/>
            <a:r>
              <a:rPr lang="en-US" altLang="en-US" sz="2000" b="1" dirty="0">
                <a:solidFill>
                  <a:schemeClr val="accent1"/>
                </a:solidFill>
              </a:rPr>
              <a:t>Always</a:t>
            </a:r>
            <a:r>
              <a:rPr lang="en-US" altLang="en-US" sz="2000" dirty="0"/>
              <a:t> have a copy of the guardianship papers on file so you know the scope of the </a:t>
            </a:r>
            <a:r>
              <a:rPr lang="en-US" altLang="en-US" sz="2000" dirty="0" smtClean="0"/>
              <a:t>decision-making authority.</a:t>
            </a:r>
            <a:endParaRPr lang="en-US" altLang="en-US" sz="2000" dirty="0"/>
          </a:p>
        </p:txBody>
      </p:sp>
    </p:spTree>
    <p:extLst>
      <p:ext uri="{BB962C8B-B14F-4D97-AF65-F5344CB8AC3E}">
        <p14:creationId xmlns:p14="http://schemas.microsoft.com/office/powerpoint/2010/main" val="297757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a:xfrm>
            <a:off x="2589212" y="1764405"/>
            <a:ext cx="8915400" cy="4417453"/>
          </a:xfrm>
        </p:spPr>
        <p:txBody>
          <a:bodyPr/>
          <a:lstStyle/>
          <a:p>
            <a:r>
              <a:rPr lang="en-US" sz="2400" b="1" dirty="0"/>
              <a:t>Please</a:t>
            </a:r>
            <a:r>
              <a:rPr lang="en-US" sz="2400" dirty="0"/>
              <a:t> do </a:t>
            </a:r>
            <a:r>
              <a:rPr lang="en-US" sz="2400" u="sng" dirty="0"/>
              <a:t>not</a:t>
            </a:r>
            <a:r>
              <a:rPr lang="en-US" sz="2400" dirty="0"/>
              <a:t> substitute this information for independent and individual legal advice.  Such advice should be sought from a licensed, qualified </a:t>
            </a:r>
            <a:r>
              <a:rPr lang="en-US" sz="2400" dirty="0" smtClean="0"/>
              <a:t>attorney from your jurisdiction.  Every individual and situation </a:t>
            </a:r>
            <a:r>
              <a:rPr lang="en-US" sz="2400" dirty="0"/>
              <a:t>is different, and a good assessment of the risks involved in your particular situation can </a:t>
            </a:r>
            <a:r>
              <a:rPr lang="en-US" sz="2400" u="sng" dirty="0"/>
              <a:t>only</a:t>
            </a:r>
            <a:r>
              <a:rPr lang="en-US" sz="2400" dirty="0"/>
              <a:t> be determined by consulting with your attorney and providing him or her with all of the relevant factual data.  Sometimes just one “minor” detail can make a material difference in the outcome of a </a:t>
            </a:r>
            <a:r>
              <a:rPr lang="en-US" sz="2400" dirty="0" smtClean="0"/>
              <a:t>complaint, appeal or assumed liability.</a:t>
            </a:r>
            <a:endParaRPr lang="en-US" sz="2400" dirty="0"/>
          </a:p>
          <a:p>
            <a:endParaRPr lang="en-US" dirty="0"/>
          </a:p>
        </p:txBody>
      </p:sp>
    </p:spTree>
    <p:extLst>
      <p:ext uri="{BB962C8B-B14F-4D97-AF65-F5344CB8AC3E}">
        <p14:creationId xmlns:p14="http://schemas.microsoft.com/office/powerpoint/2010/main" val="82884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Member Rights Important?</a:t>
            </a:r>
            <a:endParaRPr lang="en-US" dirty="0"/>
          </a:p>
        </p:txBody>
      </p:sp>
      <p:sp>
        <p:nvSpPr>
          <p:cNvPr id="3" name="Content Placeholder 2"/>
          <p:cNvSpPr>
            <a:spLocks noGrp="1"/>
          </p:cNvSpPr>
          <p:nvPr>
            <p:ph idx="1"/>
          </p:nvPr>
        </p:nvSpPr>
        <p:spPr>
          <a:xfrm>
            <a:off x="2589212" y="1442434"/>
            <a:ext cx="8915400" cy="5074276"/>
          </a:xfrm>
        </p:spPr>
        <p:txBody>
          <a:bodyPr>
            <a:normAutofit/>
          </a:bodyPr>
          <a:lstStyle/>
          <a:p>
            <a:pPr marL="0" indent="0">
              <a:buNone/>
            </a:pPr>
            <a:endParaRPr lang="en-US" sz="2000" dirty="0"/>
          </a:p>
          <a:p>
            <a:r>
              <a:rPr lang="en-US" sz="2000" dirty="0"/>
              <a:t>I</a:t>
            </a:r>
            <a:r>
              <a:rPr lang="en-US" sz="2000" dirty="0" smtClean="0"/>
              <a:t>ndividuals living with Prader-Willi Syndrome (Members) are valued!</a:t>
            </a:r>
          </a:p>
          <a:p>
            <a:r>
              <a:rPr lang="en-US" sz="2000" dirty="0" smtClean="0"/>
              <a:t>They are citizens and have a right to be </a:t>
            </a:r>
            <a:r>
              <a:rPr lang="en-US" sz="2000" dirty="0"/>
              <a:t>treated with dignity and </a:t>
            </a:r>
            <a:r>
              <a:rPr lang="en-US" sz="2000" dirty="0" smtClean="0"/>
              <a:t>respect; including </a:t>
            </a:r>
            <a:r>
              <a:rPr lang="en-US" sz="2000" dirty="0"/>
              <a:t>when </a:t>
            </a:r>
            <a:r>
              <a:rPr lang="en-US" sz="2000" dirty="0" smtClean="0"/>
              <a:t>receiving services and care.</a:t>
            </a:r>
          </a:p>
          <a:p>
            <a:r>
              <a:rPr lang="en-US" sz="2000" dirty="0" smtClean="0"/>
              <a:t>This can be achieved by providing easy-to-understand </a:t>
            </a:r>
            <a:r>
              <a:rPr lang="en-US" sz="2000" dirty="0"/>
              <a:t>explanations </a:t>
            </a:r>
            <a:r>
              <a:rPr lang="en-US" sz="2000" dirty="0" smtClean="0"/>
              <a:t>regarding their daily living and treatment choices.</a:t>
            </a:r>
            <a:endParaRPr lang="en-US" sz="2000" dirty="0"/>
          </a:p>
          <a:p>
            <a:r>
              <a:rPr lang="en-US" sz="2000" dirty="0" smtClean="0"/>
              <a:t>Further recognizing the individual living with PWS continues to stay </a:t>
            </a:r>
            <a:r>
              <a:rPr lang="en-US" sz="2000" dirty="0"/>
              <a:t>involved in decisions about </a:t>
            </a:r>
            <a:r>
              <a:rPr lang="en-US" sz="2000" dirty="0" smtClean="0"/>
              <a:t>their </a:t>
            </a:r>
            <a:r>
              <a:rPr lang="en-US" sz="2000" dirty="0"/>
              <a:t>treatment </a:t>
            </a:r>
            <a:r>
              <a:rPr lang="en-US" sz="2000" dirty="0" smtClean="0"/>
              <a:t>choices and restrictions.</a:t>
            </a:r>
            <a:endParaRPr lang="en-US" sz="2000" dirty="0"/>
          </a:p>
          <a:p>
            <a:r>
              <a:rPr lang="en-US" sz="2000" dirty="0" smtClean="0"/>
              <a:t>The right to receive timely </a:t>
            </a:r>
            <a:r>
              <a:rPr lang="en-US" sz="2000" dirty="0"/>
              <a:t>answers to </a:t>
            </a:r>
            <a:r>
              <a:rPr lang="en-US" sz="2000" dirty="0" smtClean="0"/>
              <a:t>their complaints </a:t>
            </a:r>
            <a:r>
              <a:rPr lang="en-US" sz="2000" dirty="0"/>
              <a:t>or </a:t>
            </a:r>
            <a:r>
              <a:rPr lang="en-US" sz="2000" dirty="0" smtClean="0"/>
              <a:t>appeals.</a:t>
            </a:r>
            <a:endParaRPr lang="en-US" sz="2000" dirty="0"/>
          </a:p>
          <a:p>
            <a:r>
              <a:rPr lang="en-US" sz="2000" dirty="0" smtClean="0"/>
              <a:t>Depending on your state/country’s legal requirements, use </a:t>
            </a:r>
            <a:r>
              <a:rPr lang="en-US" sz="2000" dirty="0"/>
              <a:t>buildings and services that meet </a:t>
            </a:r>
            <a:r>
              <a:rPr lang="en-US" sz="2000" dirty="0" smtClean="0"/>
              <a:t>“accessibility” requirements.  </a:t>
            </a:r>
            <a:endParaRPr lang="en-US" sz="2000" dirty="0"/>
          </a:p>
          <a:p>
            <a:pPr marL="0" indent="0">
              <a:buNone/>
            </a:pPr>
            <a:endParaRPr lang="en-US" dirty="0"/>
          </a:p>
        </p:txBody>
      </p:sp>
    </p:spTree>
    <p:extLst>
      <p:ext uri="{BB962C8B-B14F-4D97-AF65-F5344CB8AC3E}">
        <p14:creationId xmlns:p14="http://schemas.microsoft.com/office/powerpoint/2010/main" val="2096518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estion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93292" y="843063"/>
            <a:ext cx="6435725" cy="530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010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Examples of Member’s Rights? </a:t>
            </a:r>
            <a:endParaRPr lang="en-US" dirty="0"/>
          </a:p>
        </p:txBody>
      </p:sp>
      <p:sp>
        <p:nvSpPr>
          <p:cNvPr id="3" name="Content Placeholder 2"/>
          <p:cNvSpPr>
            <a:spLocks noGrp="1"/>
          </p:cNvSpPr>
          <p:nvPr>
            <p:ph idx="1"/>
          </p:nvPr>
        </p:nvSpPr>
        <p:spPr>
          <a:xfrm>
            <a:off x="2589212" y="2133599"/>
            <a:ext cx="8915400" cy="4164169"/>
          </a:xfrm>
        </p:spPr>
        <p:txBody>
          <a:bodyPr>
            <a:normAutofit/>
          </a:bodyPr>
          <a:lstStyle/>
          <a:p>
            <a:pPr>
              <a:buFont typeface="Arial" charset="0"/>
              <a:buChar char="•"/>
              <a:defRPr/>
            </a:pPr>
            <a:r>
              <a:rPr lang="en-US" sz="2000" dirty="0" smtClean="0">
                <a:ea typeface="ＭＳ Ｐゴシック" charset="0"/>
              </a:rPr>
              <a:t>To live </a:t>
            </a:r>
            <a:r>
              <a:rPr lang="en-US" sz="2000" dirty="0">
                <a:ea typeface="ＭＳ Ｐゴシック" charset="0"/>
              </a:rPr>
              <a:t>in positive environments. </a:t>
            </a:r>
          </a:p>
          <a:p>
            <a:pPr>
              <a:buFont typeface="Arial" charset="0"/>
              <a:buChar char="•"/>
              <a:defRPr/>
            </a:pPr>
            <a:r>
              <a:rPr lang="en-US" sz="2000" dirty="0" smtClean="0">
                <a:ea typeface="ＭＳ Ｐゴシック" charset="0"/>
              </a:rPr>
              <a:t>To work </a:t>
            </a:r>
            <a:r>
              <a:rPr lang="en-US" sz="2000" dirty="0">
                <a:ea typeface="ＭＳ Ｐゴシック" charset="0"/>
              </a:rPr>
              <a:t>in positive environments. </a:t>
            </a:r>
          </a:p>
          <a:p>
            <a:pPr>
              <a:buFont typeface="Arial" charset="0"/>
              <a:buChar char="•"/>
              <a:defRPr/>
            </a:pPr>
            <a:r>
              <a:rPr lang="en-US" sz="2000" dirty="0" smtClean="0">
                <a:ea typeface="ＭＳ Ｐゴシック" charset="0"/>
              </a:rPr>
              <a:t>To exercise </a:t>
            </a:r>
            <a:r>
              <a:rPr lang="en-US" sz="2000" dirty="0">
                <a:ea typeface="ＭＳ Ｐゴシック" charset="0"/>
              </a:rPr>
              <a:t>their rights and responsibilities. </a:t>
            </a:r>
          </a:p>
          <a:p>
            <a:pPr>
              <a:buFont typeface="Arial" charset="0"/>
              <a:buChar char="•"/>
              <a:defRPr/>
            </a:pPr>
            <a:r>
              <a:rPr lang="en-US" sz="2000" dirty="0" smtClean="0">
                <a:ea typeface="ＭＳ Ｐゴシック" charset="0"/>
              </a:rPr>
              <a:t>To </a:t>
            </a:r>
            <a:r>
              <a:rPr lang="en-US" sz="2000" dirty="0">
                <a:ea typeface="ＭＳ Ｐゴシック" charset="0"/>
              </a:rPr>
              <a:t>have privacy. </a:t>
            </a:r>
          </a:p>
          <a:p>
            <a:pPr>
              <a:buFont typeface="Arial" charset="0"/>
              <a:buChar char="•"/>
              <a:defRPr/>
            </a:pPr>
            <a:r>
              <a:rPr lang="en-US" sz="2000" dirty="0" smtClean="0">
                <a:ea typeface="ＭＳ Ｐゴシック" charset="0"/>
              </a:rPr>
              <a:t>When </a:t>
            </a:r>
            <a:r>
              <a:rPr lang="en-US" sz="2000" dirty="0">
                <a:ea typeface="ＭＳ Ｐゴシック" charset="0"/>
              </a:rPr>
              <a:t>there is a need, </a:t>
            </a:r>
            <a:r>
              <a:rPr lang="en-US" sz="2000" dirty="0" smtClean="0">
                <a:ea typeface="ＭＳ Ｐゴシック" charset="0"/>
              </a:rPr>
              <a:t>to have </a:t>
            </a:r>
            <a:r>
              <a:rPr lang="en-US" sz="2000" dirty="0">
                <a:ea typeface="ＭＳ Ｐゴシック" charset="0"/>
              </a:rPr>
              <a:t>support to exercise and safeguard </a:t>
            </a:r>
            <a:r>
              <a:rPr lang="en-US" sz="2000" dirty="0" smtClean="0">
                <a:ea typeface="ＭＳ Ｐゴシック" charset="0"/>
              </a:rPr>
              <a:t>their rights. </a:t>
            </a:r>
            <a:endParaRPr lang="en-US" sz="2000" dirty="0">
              <a:ea typeface="ＭＳ Ｐゴシック" charset="0"/>
            </a:endParaRPr>
          </a:p>
          <a:p>
            <a:pPr>
              <a:buFont typeface="Arial" charset="0"/>
              <a:buChar char="•"/>
              <a:defRPr/>
            </a:pPr>
            <a:r>
              <a:rPr lang="en-US" sz="2000" dirty="0" smtClean="0">
                <a:ea typeface="ＭＳ Ｐゴシック" charset="0"/>
              </a:rPr>
              <a:t>To decide </a:t>
            </a:r>
            <a:r>
              <a:rPr lang="en-US" sz="2000" dirty="0">
                <a:ea typeface="ＭＳ Ｐゴシック" charset="0"/>
              </a:rPr>
              <a:t>which personal information is shared and with whom. </a:t>
            </a:r>
          </a:p>
          <a:p>
            <a:pPr>
              <a:buFont typeface="Arial" charset="0"/>
              <a:buChar char="•"/>
              <a:defRPr/>
            </a:pPr>
            <a:r>
              <a:rPr lang="en-US" sz="2000" dirty="0" smtClean="0">
                <a:ea typeface="ＭＳ Ｐゴシック" charset="0"/>
              </a:rPr>
              <a:t>To make </a:t>
            </a:r>
            <a:r>
              <a:rPr lang="en-US" sz="2000" dirty="0">
                <a:ea typeface="ＭＳ Ｐゴシック" charset="0"/>
              </a:rPr>
              <a:t>informed choices about where they </a:t>
            </a:r>
            <a:r>
              <a:rPr lang="en-US" sz="2000" dirty="0" smtClean="0">
                <a:ea typeface="ＭＳ Ｐゴシック" charset="0"/>
              </a:rPr>
              <a:t>live and work</a:t>
            </a:r>
            <a:r>
              <a:rPr lang="en-US" sz="2000" dirty="0">
                <a:ea typeface="ＭＳ Ｐゴシック" charset="0"/>
              </a:rPr>
              <a:t>. </a:t>
            </a:r>
          </a:p>
          <a:p>
            <a:pPr>
              <a:buFont typeface="Arial" charset="0"/>
              <a:buChar char="•"/>
              <a:defRPr/>
            </a:pPr>
            <a:r>
              <a:rPr lang="en-US" sz="2000" dirty="0" smtClean="0">
                <a:ea typeface="ＭＳ Ｐゴシック" charset="0"/>
              </a:rPr>
              <a:t>To make </a:t>
            </a:r>
            <a:r>
              <a:rPr lang="en-US" sz="2000" dirty="0">
                <a:ea typeface="ＭＳ Ｐゴシック" charset="0"/>
              </a:rPr>
              <a:t>informed choices on how they spend their free time. </a:t>
            </a:r>
          </a:p>
          <a:p>
            <a:endParaRPr lang="en-US" dirty="0"/>
          </a:p>
        </p:txBody>
      </p:sp>
    </p:spTree>
    <p:extLst>
      <p:ext uri="{BB962C8B-B14F-4D97-AF65-F5344CB8AC3E}">
        <p14:creationId xmlns:p14="http://schemas.microsoft.com/office/powerpoint/2010/main" val="6145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Examples of Member’s Rights</a:t>
            </a:r>
            <a:endParaRPr lang="en-US" dirty="0"/>
          </a:p>
        </p:txBody>
      </p:sp>
      <p:sp>
        <p:nvSpPr>
          <p:cNvPr id="3" name="Content Placeholder 2"/>
          <p:cNvSpPr>
            <a:spLocks noGrp="1"/>
          </p:cNvSpPr>
          <p:nvPr>
            <p:ph idx="1"/>
          </p:nvPr>
        </p:nvSpPr>
        <p:spPr>
          <a:xfrm>
            <a:off x="2589212" y="2133599"/>
            <a:ext cx="8915400" cy="4280079"/>
          </a:xfrm>
        </p:spPr>
        <p:txBody>
          <a:bodyPr>
            <a:normAutofit/>
          </a:bodyPr>
          <a:lstStyle/>
          <a:p>
            <a:r>
              <a:rPr lang="en-US" altLang="en-US" dirty="0" smtClean="0"/>
              <a:t>To make </a:t>
            </a:r>
            <a:r>
              <a:rPr lang="en-US" altLang="en-US" dirty="0"/>
              <a:t>informed choices about where and with whom they live. </a:t>
            </a:r>
          </a:p>
          <a:p>
            <a:r>
              <a:rPr lang="en-US" altLang="en-US" dirty="0" smtClean="0"/>
              <a:t>To choose </a:t>
            </a:r>
            <a:r>
              <a:rPr lang="en-US" altLang="en-US" dirty="0"/>
              <a:t>their daily routine. </a:t>
            </a:r>
          </a:p>
          <a:p>
            <a:r>
              <a:rPr lang="en-US" altLang="en-US" dirty="0" smtClean="0"/>
              <a:t>To be a </a:t>
            </a:r>
            <a:r>
              <a:rPr lang="en-US" altLang="en-US" dirty="0"/>
              <a:t>part of community life and perform varied social roles. </a:t>
            </a:r>
          </a:p>
          <a:p>
            <a:r>
              <a:rPr lang="en-US" altLang="en-US" dirty="0" smtClean="0"/>
              <a:t>To have </a:t>
            </a:r>
            <a:r>
              <a:rPr lang="en-US" altLang="en-US" dirty="0"/>
              <a:t>a social network and varied relationships. </a:t>
            </a:r>
          </a:p>
          <a:p>
            <a:r>
              <a:rPr lang="en-US" altLang="en-US" dirty="0" smtClean="0"/>
              <a:t>To develop </a:t>
            </a:r>
            <a:r>
              <a:rPr lang="en-US" altLang="en-US" dirty="0"/>
              <a:t>and accomplish personal goals. </a:t>
            </a:r>
          </a:p>
          <a:p>
            <a:r>
              <a:rPr lang="en-US" altLang="en-US" dirty="0" smtClean="0"/>
              <a:t>Management </a:t>
            </a:r>
            <a:r>
              <a:rPr lang="en-US" altLang="en-US" dirty="0"/>
              <a:t>of </a:t>
            </a:r>
            <a:r>
              <a:rPr lang="en-US" altLang="en-US" dirty="0" smtClean="0"/>
              <a:t>an Member’s </a:t>
            </a:r>
            <a:r>
              <a:rPr lang="en-US" altLang="en-US" dirty="0"/>
              <a:t>money is addressed on an individualized basis. </a:t>
            </a:r>
          </a:p>
          <a:p>
            <a:r>
              <a:rPr lang="en-US" altLang="en-US" dirty="0" smtClean="0"/>
              <a:t>The right to </a:t>
            </a:r>
            <a:r>
              <a:rPr lang="en-US" altLang="en-US" dirty="0"/>
              <a:t>maintain good health. </a:t>
            </a:r>
          </a:p>
          <a:p>
            <a:r>
              <a:rPr lang="en-US" altLang="en-US" dirty="0" smtClean="0"/>
              <a:t>The right to a living </a:t>
            </a:r>
            <a:r>
              <a:rPr lang="en-US" altLang="en-US" dirty="0"/>
              <a:t>environment </a:t>
            </a:r>
            <a:r>
              <a:rPr lang="en-US" altLang="en-US" dirty="0" smtClean="0"/>
              <a:t>which is </a:t>
            </a:r>
            <a:r>
              <a:rPr lang="en-US" altLang="en-US" dirty="0"/>
              <a:t>reasonably </a:t>
            </a:r>
            <a:r>
              <a:rPr lang="en-US" altLang="en-US" dirty="0" smtClean="0"/>
              <a:t>safe.</a:t>
            </a:r>
            <a:endParaRPr lang="en-US" altLang="en-US" dirty="0"/>
          </a:p>
          <a:p>
            <a:r>
              <a:rPr lang="en-US" altLang="en-US" dirty="0" smtClean="0"/>
              <a:t>The desire </a:t>
            </a:r>
            <a:r>
              <a:rPr lang="en-US" altLang="en-US" dirty="0"/>
              <a:t>for intimacy is respected and supported. </a:t>
            </a:r>
          </a:p>
          <a:p>
            <a:r>
              <a:rPr lang="en-US" altLang="en-US" dirty="0" smtClean="0"/>
              <a:t>Individuals living with PWS have </a:t>
            </a:r>
            <a:r>
              <a:rPr lang="en-US" altLang="en-US" dirty="0"/>
              <a:t>an impact on the services they receive. </a:t>
            </a:r>
          </a:p>
          <a:p>
            <a:endParaRPr lang="en-US" dirty="0"/>
          </a:p>
        </p:txBody>
      </p:sp>
    </p:spTree>
    <p:extLst>
      <p:ext uri="{BB962C8B-B14F-4D97-AF65-F5344CB8AC3E}">
        <p14:creationId xmlns:p14="http://schemas.microsoft.com/office/powerpoint/2010/main" val="166635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a:t>
            </a:r>
            <a:endParaRPr lang="en-US" dirty="0"/>
          </a:p>
        </p:txBody>
      </p:sp>
      <p:sp>
        <p:nvSpPr>
          <p:cNvPr id="3" name="Content Placeholder 2"/>
          <p:cNvSpPr>
            <a:spLocks noGrp="1"/>
          </p:cNvSpPr>
          <p:nvPr>
            <p:ph idx="1"/>
          </p:nvPr>
        </p:nvSpPr>
        <p:spPr>
          <a:xfrm>
            <a:off x="2589212" y="1661375"/>
            <a:ext cx="8915400" cy="4610635"/>
          </a:xfrm>
        </p:spPr>
        <p:txBody>
          <a:bodyPr/>
          <a:lstStyle/>
          <a:p>
            <a:pPr>
              <a:buFont typeface="Arial" charset="0"/>
              <a:buChar char="•"/>
              <a:defRPr/>
            </a:pPr>
            <a:r>
              <a:rPr lang="en-US" sz="2000" dirty="0">
                <a:ea typeface="ＭＳ Ｐゴシック" charset="0"/>
              </a:rPr>
              <a:t>Members should have the </a:t>
            </a:r>
            <a:r>
              <a:rPr lang="en-US" sz="2000" dirty="0">
                <a:solidFill>
                  <a:srgbClr val="FF0000"/>
                </a:solidFill>
                <a:ea typeface="ＭＳ Ｐゴシック" charset="0"/>
              </a:rPr>
              <a:t>same</a:t>
            </a:r>
            <a:r>
              <a:rPr lang="en-US" sz="2000" dirty="0">
                <a:ea typeface="ＭＳ Ｐゴシック" charset="0"/>
              </a:rPr>
              <a:t> choices in their lives as others do.</a:t>
            </a:r>
          </a:p>
          <a:p>
            <a:pPr marL="0" indent="0">
              <a:buFont typeface="Arial" charset="0"/>
              <a:buNone/>
              <a:defRPr/>
            </a:pPr>
            <a:endParaRPr lang="en-US" sz="2000" dirty="0">
              <a:ea typeface="ＭＳ Ｐゴシック" charset="0"/>
            </a:endParaRPr>
          </a:p>
          <a:p>
            <a:pPr>
              <a:buFont typeface="Arial" charset="0"/>
              <a:buChar char="•"/>
              <a:defRPr/>
            </a:pPr>
            <a:r>
              <a:rPr lang="en-US" sz="2000" dirty="0">
                <a:ea typeface="ＭＳ Ｐゴシック" charset="0"/>
              </a:rPr>
              <a:t>Members have the </a:t>
            </a:r>
            <a:r>
              <a:rPr lang="en-US" sz="2000" dirty="0">
                <a:solidFill>
                  <a:srgbClr val="FF0000"/>
                </a:solidFill>
                <a:ea typeface="ＭＳ Ｐゴシック" charset="0"/>
              </a:rPr>
              <a:t>same</a:t>
            </a:r>
            <a:r>
              <a:rPr lang="en-US" sz="2000" dirty="0">
                <a:ea typeface="ＭＳ Ｐゴシック" charset="0"/>
              </a:rPr>
              <a:t> rights as others and those rights should </a:t>
            </a:r>
            <a:r>
              <a:rPr lang="en-US" sz="2000" u="sng" dirty="0">
                <a:ea typeface="ＭＳ Ｐゴシック" charset="0"/>
              </a:rPr>
              <a:t>only</a:t>
            </a:r>
            <a:r>
              <a:rPr lang="en-US" sz="2000" dirty="0">
                <a:ea typeface="ＭＳ Ｐゴシック" charset="0"/>
              </a:rPr>
              <a:t> be limited by due process.</a:t>
            </a:r>
          </a:p>
          <a:p>
            <a:pPr marL="0" indent="0">
              <a:buFont typeface="Arial" charset="0"/>
              <a:buNone/>
              <a:defRPr/>
            </a:pPr>
            <a:endParaRPr lang="en-US" sz="2000" dirty="0">
              <a:ea typeface="ＭＳ Ｐゴシック" charset="0"/>
            </a:endParaRPr>
          </a:p>
          <a:p>
            <a:pPr>
              <a:buFont typeface="Arial" charset="0"/>
              <a:buChar char="•"/>
              <a:defRPr/>
            </a:pPr>
            <a:r>
              <a:rPr lang="en-US" sz="2000" dirty="0">
                <a:ea typeface="ＭＳ Ｐゴシック" charset="0"/>
              </a:rPr>
              <a:t>Members have the </a:t>
            </a:r>
            <a:r>
              <a:rPr lang="en-US" sz="2000" dirty="0">
                <a:solidFill>
                  <a:srgbClr val="FF0000"/>
                </a:solidFill>
                <a:ea typeface="ＭＳ Ｐゴシック" charset="0"/>
              </a:rPr>
              <a:t>right</a:t>
            </a:r>
            <a:r>
              <a:rPr lang="en-US" sz="2000" dirty="0">
                <a:ea typeface="ＭＳ Ｐゴシック" charset="0"/>
              </a:rPr>
              <a:t> to make mistakes and learn from them.</a:t>
            </a:r>
            <a:endParaRPr lang="en-US" sz="2000" dirty="0"/>
          </a:p>
          <a:p>
            <a:endParaRPr lang="en-US" dirty="0"/>
          </a:p>
        </p:txBody>
      </p:sp>
      <p:pic>
        <p:nvPicPr>
          <p:cNvPr id="4" name="Picture 3" descr="Choice arr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75996" y="4568063"/>
            <a:ext cx="2749709" cy="1703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190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a:t>
            </a:r>
            <a:r>
              <a:rPr lang="en-US" b="1" dirty="0" smtClean="0"/>
              <a:t>BUT</a:t>
            </a:r>
            <a:r>
              <a:rPr lang="en-US" dirty="0" smtClean="0"/>
              <a:t>…</a:t>
            </a:r>
            <a:endParaRPr lang="en-US" dirty="0"/>
          </a:p>
        </p:txBody>
      </p:sp>
      <p:sp>
        <p:nvSpPr>
          <p:cNvPr id="3" name="Content Placeholder 2"/>
          <p:cNvSpPr>
            <a:spLocks noGrp="1"/>
          </p:cNvSpPr>
          <p:nvPr>
            <p:ph idx="1"/>
          </p:nvPr>
        </p:nvSpPr>
        <p:spPr>
          <a:xfrm>
            <a:off x="2592925" y="1596980"/>
            <a:ext cx="8915400" cy="4777881"/>
          </a:xfrm>
        </p:spPr>
        <p:txBody>
          <a:bodyPr/>
          <a:lstStyle/>
          <a:p>
            <a:pPr marL="0" indent="0">
              <a:buFont typeface="Arial" charset="0"/>
              <a:buNone/>
              <a:defRPr/>
            </a:pPr>
            <a:endParaRPr lang="en-US" sz="1200" dirty="0">
              <a:ea typeface="ＭＳ Ｐゴシック" charset="0"/>
            </a:endParaRPr>
          </a:p>
          <a:p>
            <a:r>
              <a:rPr lang="en-US" sz="2000" dirty="0" smtClean="0">
                <a:ea typeface="ＭＳ Ｐゴシック" charset="0"/>
              </a:rPr>
              <a:t>The </a:t>
            </a:r>
            <a:r>
              <a:rPr lang="en-US" sz="2000" dirty="0">
                <a:ea typeface="ＭＳ Ｐゴシック" charset="0"/>
              </a:rPr>
              <a:t>opportunity to make mistakes </a:t>
            </a:r>
            <a:r>
              <a:rPr lang="en-US" sz="2000" b="1" dirty="0">
                <a:ea typeface="ＭＳ Ｐゴシック" charset="0"/>
              </a:rPr>
              <a:t>must</a:t>
            </a:r>
            <a:r>
              <a:rPr lang="en-US" sz="2000" dirty="0">
                <a:ea typeface="ＭＳ Ｐゴシック" charset="0"/>
              </a:rPr>
              <a:t> be balanced against how much understanding of the consequences or degree of harm that may come to Members by making a poor </a:t>
            </a:r>
            <a:r>
              <a:rPr lang="en-US" sz="2000" dirty="0" smtClean="0">
                <a:ea typeface="ＭＳ Ｐゴシック" charset="0"/>
              </a:rPr>
              <a:t>choice.</a:t>
            </a:r>
          </a:p>
          <a:p>
            <a:pPr marL="0" indent="0" algn="ctr">
              <a:buNone/>
            </a:pPr>
            <a:r>
              <a:rPr lang="en-US" sz="4000" dirty="0" smtClean="0">
                <a:solidFill>
                  <a:srgbClr val="FF0000"/>
                </a:solidFill>
                <a:ea typeface="ＭＳ Ｐゴシック" charset="0"/>
              </a:rPr>
              <a:t>This </a:t>
            </a:r>
            <a:r>
              <a:rPr lang="en-US" sz="4000" dirty="0">
                <a:solidFill>
                  <a:srgbClr val="FF0000"/>
                </a:solidFill>
                <a:ea typeface="ＭＳ Ｐゴシック" charset="0"/>
              </a:rPr>
              <a:t>comes back to rest with the </a:t>
            </a:r>
          </a:p>
          <a:p>
            <a:pPr marL="457200" lvl="1" indent="0" algn="ctr">
              <a:buFont typeface="Arial" charset="0"/>
              <a:buNone/>
              <a:defRPr/>
            </a:pPr>
            <a:r>
              <a:rPr lang="en-US" sz="4000" dirty="0">
                <a:solidFill>
                  <a:srgbClr val="FF0000"/>
                </a:solidFill>
                <a:ea typeface="ＭＳ Ｐゴシック" charset="0"/>
              </a:rPr>
              <a:t>Service Provider!</a:t>
            </a:r>
          </a:p>
          <a:p>
            <a:pPr marL="0" indent="0" algn="ct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31193" y="4754024"/>
            <a:ext cx="1835150"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04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Choice</a:t>
            </a:r>
            <a:endParaRPr lang="en-US" dirty="0"/>
          </a:p>
        </p:txBody>
      </p:sp>
      <p:sp>
        <p:nvSpPr>
          <p:cNvPr id="3" name="Content Placeholder 2"/>
          <p:cNvSpPr>
            <a:spLocks noGrp="1"/>
          </p:cNvSpPr>
          <p:nvPr>
            <p:ph idx="1"/>
          </p:nvPr>
        </p:nvSpPr>
        <p:spPr>
          <a:xfrm>
            <a:off x="2589212" y="1751527"/>
            <a:ext cx="8915400" cy="4507605"/>
          </a:xfrm>
        </p:spPr>
        <p:txBody>
          <a:bodyPr>
            <a:normAutofit/>
          </a:bodyPr>
          <a:lstStyle/>
          <a:p>
            <a:pPr marL="0" indent="0"/>
            <a:r>
              <a:rPr lang="en-US" altLang="en-US" sz="2000" dirty="0"/>
              <a:t>Choice involves </a:t>
            </a:r>
            <a:r>
              <a:rPr lang="en-US" altLang="en-US" sz="2000" dirty="0">
                <a:solidFill>
                  <a:srgbClr val="FF0000"/>
                </a:solidFill>
              </a:rPr>
              <a:t>knowledge</a:t>
            </a:r>
            <a:r>
              <a:rPr lang="en-US" altLang="en-US" sz="2000" dirty="0"/>
              <a:t>.</a:t>
            </a:r>
          </a:p>
          <a:p>
            <a:pPr marL="0" indent="0">
              <a:buNone/>
            </a:pPr>
            <a:endParaRPr lang="en-US" altLang="en-US" sz="2000" dirty="0"/>
          </a:p>
          <a:p>
            <a:pPr marL="0" indent="0"/>
            <a:r>
              <a:rPr lang="en-US" altLang="en-US" sz="2000" dirty="0"/>
              <a:t>Choice includes </a:t>
            </a:r>
            <a:r>
              <a:rPr lang="en-US" altLang="en-US" sz="2000" dirty="0">
                <a:solidFill>
                  <a:srgbClr val="FF0000"/>
                </a:solidFill>
              </a:rPr>
              <a:t>real</a:t>
            </a:r>
            <a:r>
              <a:rPr lang="en-US" altLang="en-US" sz="2000" dirty="0"/>
              <a:t>, attainable options.  </a:t>
            </a:r>
          </a:p>
          <a:p>
            <a:pPr marL="0" indent="0"/>
            <a:endParaRPr lang="en-US" altLang="en-US" sz="2000" dirty="0"/>
          </a:p>
          <a:p>
            <a:pPr marL="0" indent="0"/>
            <a:r>
              <a:rPr lang="en-US" altLang="en-US" sz="2000" dirty="0"/>
              <a:t>Choice must take into account the person’s </a:t>
            </a:r>
            <a:r>
              <a:rPr lang="en-US" altLang="en-US" sz="2000" dirty="0">
                <a:solidFill>
                  <a:srgbClr val="FF0000"/>
                </a:solidFill>
              </a:rPr>
              <a:t>preferences </a:t>
            </a:r>
            <a:r>
              <a:rPr lang="en-US" altLang="en-US" sz="2000" dirty="0"/>
              <a:t>or </a:t>
            </a:r>
            <a:r>
              <a:rPr lang="en-US" altLang="en-US" sz="2000" dirty="0">
                <a:solidFill>
                  <a:srgbClr val="FF0000"/>
                </a:solidFill>
              </a:rPr>
              <a:t>values</a:t>
            </a:r>
            <a:r>
              <a:rPr lang="en-US" altLang="en-US" sz="2000" dirty="0"/>
              <a:t>.</a:t>
            </a:r>
          </a:p>
          <a:p>
            <a:pPr marL="0" indent="0"/>
            <a:endParaRPr lang="en-US" altLang="en-US" sz="2000" dirty="0"/>
          </a:p>
          <a:p>
            <a:pPr marL="0" indent="0"/>
            <a:r>
              <a:rPr lang="en-US" altLang="en-US" sz="2000" dirty="0"/>
              <a:t>Choice must balance between </a:t>
            </a:r>
            <a:r>
              <a:rPr lang="en-US" altLang="en-US" sz="2000" dirty="0" smtClean="0">
                <a:solidFill>
                  <a:srgbClr val="FF0000"/>
                </a:solidFill>
              </a:rPr>
              <a:t>responsibility</a:t>
            </a:r>
            <a:r>
              <a:rPr lang="en-US" altLang="en-US" sz="2000" dirty="0" smtClean="0"/>
              <a:t> </a:t>
            </a:r>
            <a:r>
              <a:rPr lang="en-US" altLang="en-US" sz="2000" dirty="0"/>
              <a:t>and </a:t>
            </a:r>
            <a:r>
              <a:rPr lang="en-US" altLang="en-US" sz="2000" dirty="0">
                <a:solidFill>
                  <a:srgbClr val="FF0000"/>
                </a:solidFill>
              </a:rPr>
              <a:t>risk</a:t>
            </a:r>
            <a:r>
              <a:rPr lang="en-US" altLang="en-US" sz="2000" dirty="0" smtClean="0"/>
              <a:t>.</a:t>
            </a:r>
          </a:p>
          <a:p>
            <a:pPr marL="0" indent="0"/>
            <a:endParaRPr lang="en-US" sz="2000" dirty="0"/>
          </a:p>
          <a:p>
            <a:pPr marL="0" indent="0" algn="ctr">
              <a:buNone/>
            </a:pPr>
            <a:endParaRPr lang="en-US" sz="2000" dirty="0"/>
          </a:p>
        </p:txBody>
      </p:sp>
      <p:pic>
        <p:nvPicPr>
          <p:cNvPr id="4" name="Picture 3" descr="Choic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4432" y="4904895"/>
            <a:ext cx="1259659" cy="1745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50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Member’s Making Informed Choices?</a:t>
            </a:r>
            <a:endParaRPr lang="en-US" dirty="0"/>
          </a:p>
        </p:txBody>
      </p:sp>
      <p:pic>
        <p:nvPicPr>
          <p:cNvPr id="4" name="Content Placeholder 3" descr="door.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00789" y="2776451"/>
            <a:ext cx="3614693" cy="30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71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Is Power</a:t>
            </a:r>
            <a:endParaRPr lang="en-US" dirty="0"/>
          </a:p>
        </p:txBody>
      </p:sp>
      <p:sp>
        <p:nvSpPr>
          <p:cNvPr id="3" name="Content Placeholder 2"/>
          <p:cNvSpPr>
            <a:spLocks noGrp="1"/>
          </p:cNvSpPr>
          <p:nvPr>
            <p:ph idx="1"/>
          </p:nvPr>
        </p:nvSpPr>
        <p:spPr>
          <a:xfrm>
            <a:off x="2589212" y="1700011"/>
            <a:ext cx="8915400" cy="4958365"/>
          </a:xfrm>
        </p:spPr>
        <p:txBody>
          <a:bodyPr>
            <a:normAutofit/>
          </a:bodyPr>
          <a:lstStyle/>
          <a:p>
            <a:r>
              <a:rPr lang="en-US" sz="2000" dirty="0" smtClean="0"/>
              <a:t>What does it mean to have real power?</a:t>
            </a:r>
          </a:p>
          <a:p>
            <a:r>
              <a:rPr lang="en-US" sz="2000" dirty="0" smtClean="0"/>
              <a:t>We hear the common saying “knowledge is power” but what does it mean for a Member to have real power?</a:t>
            </a:r>
          </a:p>
          <a:p>
            <a:r>
              <a:rPr lang="en-US" sz="2000" dirty="0" smtClean="0"/>
              <a:t>Recommend that providers first identify what experience the individual living with PWS has making </a:t>
            </a:r>
            <a:r>
              <a:rPr lang="en-US" sz="2000" b="1" dirty="0" smtClean="0">
                <a:solidFill>
                  <a:schemeClr val="accent1"/>
                </a:solidFill>
              </a:rPr>
              <a:t>MEANINGFUL</a:t>
            </a:r>
            <a:r>
              <a:rPr lang="en-US" sz="2000" dirty="0" smtClean="0"/>
              <a:t> choices; and then build on those in their care plan.</a:t>
            </a:r>
          </a:p>
          <a:p>
            <a:endParaRPr lang="en-US" sz="2000" dirty="0"/>
          </a:p>
          <a:p>
            <a:pPr marL="0" indent="0" algn="ctr">
              <a:buNone/>
            </a:pPr>
            <a:endParaRPr lang="en-US" sz="2000" dirty="0"/>
          </a:p>
        </p:txBody>
      </p:sp>
      <p:pic>
        <p:nvPicPr>
          <p:cNvPr id="4" name="Picture 3" descr="Option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54619" y="4266943"/>
            <a:ext cx="3244105" cy="2146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281869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146</TotalTime>
  <Words>1272</Words>
  <Application>Microsoft Office PowerPoint</Application>
  <PresentationFormat>Widescreen</PresentationFormat>
  <Paragraphs>122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Century Gothic</vt:lpstr>
      <vt:lpstr>メイリオ</vt:lpstr>
      <vt:lpstr>Wingdings 3</vt:lpstr>
      <vt:lpstr>Wisp</vt:lpstr>
      <vt:lpstr>Finding the “Rights” Balance</vt:lpstr>
      <vt:lpstr>Why Are Member Rights Important?</vt:lpstr>
      <vt:lpstr>What Are Examples of Member’s Rights? </vt:lpstr>
      <vt:lpstr>Additional Examples of Member’s Rights</vt:lpstr>
      <vt:lpstr>In Other Words…</vt:lpstr>
      <vt:lpstr>The Big BUT…</vt:lpstr>
      <vt:lpstr>Real Choice</vt:lpstr>
      <vt:lpstr>Are Member’s Making Informed Choices?</vt:lpstr>
      <vt:lpstr>Knowledge Is Power</vt:lpstr>
      <vt:lpstr>Evaluating The Risk</vt:lpstr>
      <vt:lpstr>High Risk = High Responsibility</vt:lpstr>
      <vt:lpstr>Choices That May Be Considered   High Risk</vt:lpstr>
      <vt:lpstr>Managing High Risk</vt:lpstr>
      <vt:lpstr>Managing High Risk…Continued</vt:lpstr>
      <vt:lpstr>Managing High Risk…Continued</vt:lpstr>
      <vt:lpstr>Due Process &amp; Rights Restrictions</vt:lpstr>
      <vt:lpstr>How Long Should A Rights Restriction Be In Implemented?</vt:lpstr>
      <vt:lpstr>But The Guardian Says…</vt:lpstr>
      <vt:lpstr>Disclaimer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“Rights” Balance</dc:title>
  <dc:creator>Edie Bogaczyk</dc:creator>
  <cp:lastModifiedBy>Edie Bogaczyk</cp:lastModifiedBy>
  <cp:revision>26</cp:revision>
  <dcterms:created xsi:type="dcterms:W3CDTF">2016-06-05T20:25:48Z</dcterms:created>
  <dcterms:modified xsi:type="dcterms:W3CDTF">2016-07-09T21:52:21Z</dcterms:modified>
</cp:coreProperties>
</file>